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38" r:id="rId2"/>
    <p:sldId id="751" r:id="rId3"/>
    <p:sldId id="711" r:id="rId4"/>
    <p:sldId id="995" r:id="rId5"/>
    <p:sldId id="968" r:id="rId6"/>
    <p:sldId id="996" r:id="rId7"/>
    <p:sldId id="973" r:id="rId8"/>
    <p:sldId id="974" r:id="rId9"/>
    <p:sldId id="975" r:id="rId10"/>
    <p:sldId id="976" r:id="rId11"/>
    <p:sldId id="912" r:id="rId12"/>
    <p:sldId id="977" r:id="rId13"/>
    <p:sldId id="978" r:id="rId14"/>
    <p:sldId id="980" r:id="rId15"/>
    <p:sldId id="981" r:id="rId16"/>
    <p:sldId id="1021" r:id="rId17"/>
    <p:sldId id="1022" r:id="rId18"/>
    <p:sldId id="1023" r:id="rId19"/>
    <p:sldId id="982" r:id="rId20"/>
    <p:sldId id="1011" r:id="rId21"/>
    <p:sldId id="983" r:id="rId22"/>
    <p:sldId id="985" r:id="rId23"/>
    <p:sldId id="991" r:id="rId24"/>
    <p:sldId id="1010" r:id="rId25"/>
    <p:sldId id="1014" r:id="rId26"/>
    <p:sldId id="1012" r:id="rId27"/>
    <p:sldId id="1013" r:id="rId28"/>
    <p:sldId id="1015" r:id="rId29"/>
    <p:sldId id="1020" r:id="rId30"/>
    <p:sldId id="1016" r:id="rId31"/>
    <p:sldId id="1018" r:id="rId32"/>
    <p:sldId id="1017" r:id="rId33"/>
    <p:sldId id="1019" r:id="rId34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B6F887-C393-1345-A0B1-AD19FE460C4C}">
          <p14:sldIdLst>
            <p14:sldId id="438"/>
            <p14:sldId id="751"/>
          </p14:sldIdLst>
        </p14:section>
        <p14:section name="背景：代码语言与自动代码生成" id="{D1BCE381-FC44-414E-99AC-FA804F1FB43B}">
          <p14:sldIdLst>
            <p14:sldId id="711"/>
            <p14:sldId id="995"/>
            <p14:sldId id="968"/>
            <p14:sldId id="996"/>
            <p14:sldId id="973"/>
            <p14:sldId id="974"/>
          </p14:sldIdLst>
        </p14:section>
        <p14:section name="AI编程辅助" id="{72558B80-9B1E-C549-B117-2238546347D2}">
          <p14:sldIdLst>
            <p14:sldId id="975"/>
            <p14:sldId id="976"/>
            <p14:sldId id="912"/>
            <p14:sldId id="977"/>
            <p14:sldId id="978"/>
            <p14:sldId id="980"/>
            <p14:sldId id="981"/>
            <p14:sldId id="1021"/>
            <p14:sldId id="1022"/>
            <p14:sldId id="1023"/>
            <p14:sldId id="982"/>
            <p14:sldId id="1011"/>
            <p14:sldId id="983"/>
            <p14:sldId id="985"/>
            <p14:sldId id="991"/>
            <p14:sldId id="1010"/>
            <p14:sldId id="1014"/>
            <p14:sldId id="1012"/>
            <p14:sldId id="1013"/>
            <p14:sldId id="1015"/>
          </p14:sldIdLst>
        </p14:section>
        <p14:section name="多模态场景" id="{F4AEDEB0-3410-BF49-AB90-67271BE81174}">
          <p14:sldIdLst>
            <p14:sldId id="1020"/>
            <p14:sldId id="1016"/>
            <p14:sldId id="1018"/>
            <p14:sldId id="1017"/>
            <p14:sldId id="10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F0000"/>
    <a:srgbClr val="00CC00"/>
    <a:srgbClr val="008000"/>
    <a:srgbClr val="1D9A78"/>
    <a:srgbClr val="FFFFFF"/>
    <a:srgbClr val="3A536D"/>
    <a:srgbClr val="003366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77551" autoAdjust="0"/>
  </p:normalViewPr>
  <p:slideViewPr>
    <p:cSldViewPr showGuides="1">
      <p:cViewPr varScale="1">
        <p:scale>
          <a:sx n="98" d="100"/>
          <a:sy n="98" d="100"/>
        </p:scale>
        <p:origin x="2472" y="184"/>
      </p:cViewPr>
      <p:guideLst>
        <p:guide orient="horz" pos="21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代码语言一直在从低级到高级演变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介绍几个AI代码生成领域的</a:t>
            </a:r>
            <a:r>
              <a:rPr lang="zh-CN" altLang="en-US" dirty="0"/>
              <a:t> </a:t>
            </a:r>
            <a:r>
              <a:rPr lang="en-US" altLang="zh-CN" dirty="0"/>
              <a:t>milestone</a:t>
            </a:r>
            <a:r>
              <a:rPr lang="zh-CN" altLang="en-US" dirty="0"/>
              <a:t>，其中最后的 </a:t>
            </a:r>
            <a:r>
              <a:rPr lang="en-US" altLang="zh-CN" dirty="0" err="1"/>
              <a:t>CodeGeeX</a:t>
            </a:r>
            <a:r>
              <a:rPr lang="en-US" altLang="zh-CN" dirty="0"/>
              <a:t> </a:t>
            </a:r>
            <a:r>
              <a:rPr lang="zh-CN" altLang="en-US" dirty="0"/>
              <a:t>是清华自研的，会详细介绍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8308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  <a:r>
              <a:rPr lang="en-US" altLang="zh-CN" dirty="0"/>
              <a:t>x</a:t>
            </a:r>
            <a:r>
              <a:rPr lang="en-US" dirty="0"/>
              <a:t> </a:t>
            </a:r>
            <a:r>
              <a:rPr lang="en-US" dirty="0" err="1"/>
              <a:t>首次证明了大规模预训练对代码生成的有效性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4720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AlphaCode</a:t>
            </a:r>
            <a:r>
              <a:rPr lang="en-US" dirty="0"/>
              <a:t> </a:t>
            </a:r>
            <a:r>
              <a:rPr lang="en-US" dirty="0" err="1"/>
              <a:t>将代码生成能力推到了竞赛级别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2665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 </a:t>
            </a:r>
            <a:r>
              <a:rPr lang="en-US" dirty="0" err="1"/>
              <a:t>实现了在自然语言对话中</a:t>
            </a:r>
            <a:r>
              <a:rPr lang="zh-CN" altLang="en-US" dirty="0"/>
              <a:t> </a:t>
            </a:r>
            <a:r>
              <a:rPr lang="en-US" dirty="0" err="1"/>
              <a:t>流畅</a:t>
            </a:r>
            <a:r>
              <a:rPr lang="zh-CN" altLang="en-US" dirty="0"/>
              <a:t>地 交互式 生成代码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7075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6CE03-079E-DDC6-0E2B-C4DABF176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0FC03-29B9-D8E7-3033-F3361DC93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433DB-4F4E-298E-33C9-D77CED411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Deep</a:t>
            </a:r>
            <a:r>
              <a:rPr lang="en-US" altLang="zh-CN" dirty="0"/>
              <a:t>Seek-R1</a:t>
            </a:r>
            <a:r>
              <a:rPr lang="zh-CN" altLang="en-US" dirty="0"/>
              <a:t>通过强化学习等技术，赋予了大模型深度思考的能力，可以解决更复杂的问题</a:t>
            </a:r>
          </a:p>
          <a:p>
            <a:endParaRPr lang="en-US" dirty="0"/>
          </a:p>
          <a:p>
            <a:r>
              <a:rPr lang="en-US" dirty="0" err="1"/>
              <a:t>我们来看这样一个例子</a:t>
            </a:r>
            <a:r>
              <a:rPr lang="zh-CN" altLang="en-US" dirty="0"/>
              <a:t>，用户提出的问题是，在一场跑步比赛里，每位选手都需要在开始比赛、完成比赛两个时刻写下自己的名字；</a:t>
            </a:r>
            <a:endParaRPr lang="en-US" altLang="zh-CN" dirty="0"/>
          </a:p>
          <a:p>
            <a:r>
              <a:rPr lang="zh-CN" altLang="en-US" dirty="0"/>
              <a:t>现在我们知道有且只有一位选手没有能完成比赛，已经有了一段</a:t>
            </a:r>
            <a:r>
              <a:rPr lang="en-US" altLang="zh-CN" dirty="0"/>
              <a:t>Python</a:t>
            </a:r>
            <a:r>
              <a:rPr lang="zh-CN" altLang="en-US" dirty="0"/>
              <a:t>代码来找出那个选手的名字，请找出其问题在哪里。</a:t>
            </a:r>
            <a:endParaRPr lang="en-US" altLang="zh-CN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这段代码有一个非常难以发现的</a:t>
            </a:r>
            <a:r>
              <a:rPr lang="en-US" altLang="zh-CN" dirty="0"/>
              <a:t>bug</a:t>
            </a:r>
            <a:r>
              <a:rPr lang="zh-CN" altLang="en-US" dirty="0"/>
              <a:t>，就是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无法处理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重名的情况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，正确写法应该是找到出现频率为奇数的名字，而非为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AB7A7-3A25-C9BE-0183-09EFF6693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7658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25A9F-370F-8C40-62B8-A68E35754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B443A-3279-135D-950B-5B55B9EF3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8D8B6-8C4F-E8CB-4AC8-FAFCC4AF8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作为</a:t>
            </a:r>
            <a:r>
              <a:rPr lang="zh-CN" altLang="en-US" dirty="0"/>
              <a:t> </a:t>
            </a:r>
            <a:r>
              <a:rPr lang="en-US" altLang="zh-CN" dirty="0"/>
              <a:t>DeepSeek-R1</a:t>
            </a:r>
            <a:r>
              <a:rPr lang="zh-CN" altLang="en-US" dirty="0"/>
              <a:t> 的前代，</a:t>
            </a:r>
            <a:r>
              <a:rPr lang="en-US" altLang="zh-CN" dirty="0"/>
              <a:t>DeepSeek-V3</a:t>
            </a:r>
            <a:r>
              <a:rPr lang="zh-CN" altLang="en-US" dirty="0"/>
              <a:t> 拥有完全一致的模型架构，但并不具备深度思考的能力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因为</a:t>
            </a:r>
            <a:r>
              <a:rPr lang="zh-CN" altLang="en-US" sz="12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缺乏深度思考能力，极短的推理时间内，</a:t>
            </a:r>
            <a:r>
              <a:rPr lang="en-US" altLang="zh-CN" dirty="0"/>
              <a:t>DeepSeek-V3</a:t>
            </a:r>
            <a:r>
              <a:rPr lang="zh-CN" altLang="en-US" sz="12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很难想到重名这一边界情况</a:t>
            </a:r>
            <a:endParaRPr lang="zh-CN" alt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7FA3F-C89B-82DA-B534-A7DCCF341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7284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5E70-BB11-1597-A9E2-9AA346E9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86180-05CE-7E40-7752-85CF887C6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42400-F5CA-FDCC-D3AD-884D4236B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2331F-D3B8-818B-4C61-DB27ECED0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9496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Github</a:t>
            </a:r>
            <a:r>
              <a:rPr lang="en-US" noProof="0" dirty="0"/>
              <a:t> Copilot </a:t>
            </a:r>
            <a:r>
              <a:rPr lang="en-US" noProof="0" dirty="0" err="1"/>
              <a:t>将代码生成集成到了</a:t>
            </a:r>
            <a:r>
              <a:rPr lang="zh-CN" altLang="en-US" noProof="0" dirty="0"/>
              <a:t> </a:t>
            </a:r>
            <a:r>
              <a:rPr lang="en-US" altLang="zh-CN" noProof="0" dirty="0" err="1"/>
              <a:t>vscode</a:t>
            </a:r>
            <a:r>
              <a:rPr lang="zh-CN" altLang="en-US" noProof="0" dirty="0"/>
              <a:t> 里面，实现了商业化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8829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B595-ED92-30EB-9E04-A5B3CF089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08C43-0D64-D4F2-E634-726CFF548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CE3DF-C322-329F-3849-DAB3DAF4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Github</a:t>
            </a:r>
            <a:r>
              <a:rPr lang="en-US" noProof="0" dirty="0"/>
              <a:t> Copilot </a:t>
            </a:r>
            <a:r>
              <a:rPr lang="en-US" noProof="0" dirty="0" err="1"/>
              <a:t>将代码生成集成到了</a:t>
            </a:r>
            <a:r>
              <a:rPr lang="zh-CN" altLang="en-US" noProof="0" dirty="0"/>
              <a:t> </a:t>
            </a:r>
            <a:r>
              <a:rPr lang="en-US" altLang="zh-CN" noProof="0" dirty="0" err="1"/>
              <a:t>vscode</a:t>
            </a:r>
            <a:r>
              <a:rPr lang="zh-CN" altLang="en-US" noProof="0" dirty="0"/>
              <a:t> 里面，实现了商业化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2C345-53BD-F33E-E0A3-3D323B5F0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5201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codeGeex</a:t>
            </a:r>
            <a:r>
              <a:rPr lang="en-US" dirty="0"/>
              <a:t> </a:t>
            </a:r>
            <a:r>
              <a:rPr lang="en-US" dirty="0" err="1"/>
              <a:t>是清华自研的</a:t>
            </a:r>
            <a:r>
              <a:rPr lang="zh-CN" altLang="en-US" dirty="0"/>
              <a:t>代码生成模型，与上述不同：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更好的中文支持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对于国产硬件的支持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9684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代码语言一直在从低级到高级演变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我们能否实现通过自然语言进行编程？</a:t>
            </a:r>
          </a:p>
        </p:txBody>
      </p:sp>
    </p:spTree>
    <p:extLst>
      <p:ext uri="{BB962C8B-B14F-4D97-AF65-F5344CB8AC3E}">
        <p14:creationId xmlns:p14="http://schemas.microsoft.com/office/powerpoint/2010/main" val="74562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Code</a:t>
            </a:r>
            <a:r>
              <a:rPr lang="en-US" altLang="zh-CN" dirty="0" err="1"/>
              <a:t>GeeX</a:t>
            </a:r>
            <a:r>
              <a:rPr lang="zh-CN" altLang="en-US" dirty="0"/>
              <a:t>已经</a:t>
            </a:r>
            <a:r>
              <a:rPr lang="en-US" dirty="0" err="1"/>
              <a:t>集成到了</a:t>
            </a:r>
            <a:r>
              <a:rPr lang="zh-CN" altLang="en-US" dirty="0"/>
              <a:t> </a:t>
            </a:r>
            <a:r>
              <a:rPr lang="en-US" altLang="zh-CN" dirty="0" err="1"/>
              <a:t>vscode</a:t>
            </a:r>
            <a:r>
              <a:rPr lang="en-US" altLang="zh-CN" dirty="0"/>
              <a:t> </a:t>
            </a:r>
            <a:r>
              <a:rPr lang="zh-CN" altLang="en-US" dirty="0"/>
              <a:t>里面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27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7290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809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4399-186E-E710-6980-C054422C2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22ED2-A370-AE76-B7E0-31A942971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2B88B-32ED-9530-7BE1-AA839DAD7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介绍几个AI代码生成领域的</a:t>
            </a:r>
            <a:r>
              <a:rPr lang="zh-CN" altLang="en-US" dirty="0"/>
              <a:t> </a:t>
            </a:r>
            <a:r>
              <a:rPr lang="en-US" altLang="zh-CN" dirty="0"/>
              <a:t>milestone</a:t>
            </a:r>
            <a:r>
              <a:rPr lang="zh-CN" altLang="en-US" dirty="0"/>
              <a:t>，其中最后的 </a:t>
            </a:r>
            <a:r>
              <a:rPr lang="en-US" altLang="zh-CN" dirty="0" err="1"/>
              <a:t>CodeGeeX</a:t>
            </a:r>
            <a:r>
              <a:rPr lang="en-US" altLang="zh-CN" dirty="0"/>
              <a:t> </a:t>
            </a:r>
            <a:r>
              <a:rPr lang="zh-CN" altLang="en-US" dirty="0"/>
              <a:t>是清华自研的，会详细介绍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F47E2-7686-5568-1C0D-ADD4840CF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021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6CD3-1D10-43F1-8DE7-FBF59855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EEEBF5-8795-6081-8210-AD9BF2EB0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754CE5-F5C2-0D54-7FDD-60FFBB528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Interpreter</a:t>
            </a:r>
            <a:r>
              <a:rPr kumimoji="1" lang="zh-CN" altLang="en-US" dirty="0"/>
              <a:t>是</a:t>
            </a:r>
            <a:r>
              <a:rPr kumimoji="1" lang="en-US" altLang="zh-CN" dirty="0" err="1"/>
              <a:t>openai</a:t>
            </a:r>
            <a:r>
              <a:rPr kumimoji="1" lang="zh-CN" altLang="en-US" dirty="0"/>
              <a:t>推出的一项功能，允许模型在回复问题时执行代码完成任务来辅助执行</a:t>
            </a:r>
            <a:endParaRPr kumimoji="1" lang="en-US" altLang="zh-CN" dirty="0"/>
          </a:p>
          <a:p>
            <a:r>
              <a:rPr kumimoji="1" lang="zh-CN" altLang="en-US" dirty="0"/>
              <a:t>可以实现诸如数据可视化或图像处理等功能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AF7B10-4FA6-9CBE-3D2B-2D7428F0B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8325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更进一步，</a:t>
            </a:r>
            <a:r>
              <a:rPr kumimoji="1" lang="en-US" altLang="zh-CN" dirty="0"/>
              <a:t>OpenAI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Codex</a:t>
            </a:r>
            <a:r>
              <a:rPr kumimoji="1" lang="zh-CN" altLang="en-US" dirty="0"/>
              <a:t>允许用户通过自然语言描述完成一个小型游戏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的开发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2233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Open interpreter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Interpreter</a:t>
            </a:r>
            <a:r>
              <a:rPr kumimoji="1" lang="zh-CN" altLang="en-US" dirty="0"/>
              <a:t>的一个开源实现，通过在命令行中生成和执行代码，实现对操作系统中各种资源的访问和修改。</a:t>
            </a:r>
            <a:br>
              <a:rPr kumimoji="1" lang="en-US" altLang="zh-CN" dirty="0"/>
            </a:br>
            <a:r>
              <a:rPr kumimoji="1" lang="zh-CN" altLang="en-US" dirty="0"/>
              <a:t>例如修改系统设置，生成一个静态网页，读取日历或者文件。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9274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当操作不局限于执行代码后，</a:t>
            </a:r>
            <a:r>
              <a:rPr kumimoji="1" lang="en-US" altLang="zh-CN" dirty="0"/>
              <a:t>Claude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可以像真人一样使用电脑，完成各种复杂任务，例如网站开发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001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计算机只能理解代码</a:t>
            </a:r>
            <a:r>
              <a:rPr lang="zh-CN" altLang="en-US" dirty="0"/>
              <a:t>，所以我们需要自动代码生成工具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传统的自动代码生成大家接触的都比较多，例如 </a:t>
            </a:r>
            <a:r>
              <a:rPr lang="en-US" altLang="zh-CN" dirty="0"/>
              <a:t>IDE </a:t>
            </a:r>
            <a:r>
              <a:rPr lang="zh-CN" altLang="en-US" dirty="0"/>
              <a:t>种集成的插件。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这些插件主要依赖于编译器（回想第一节课配置 </a:t>
            </a:r>
            <a:r>
              <a:rPr lang="en-US" altLang="zh-CN" dirty="0" err="1"/>
              <a:t>vscode</a:t>
            </a:r>
            <a:r>
              <a:rPr lang="en-US" altLang="zh-CN" dirty="0"/>
              <a:t> </a:t>
            </a:r>
            <a:r>
              <a:rPr lang="zh-CN" altLang="en-US" dirty="0"/>
              <a:t>的时候就指定了编译器的路径）</a:t>
            </a:r>
            <a:endParaRPr lang="en-US" altLang="zh-CN" dirty="0"/>
          </a:p>
          <a:p>
            <a:r>
              <a:rPr lang="zh-CN" altLang="en-US" dirty="0"/>
              <a:t>根据编译器限制的代码语言的规则推断出可能的代码。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我们今天想介绍的是利用神经网络（特别是大模型）补全部分代码，或者将自然语言翻译成代码语言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27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自动代码生成是计算机科学长久以来研究的问题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早期主要基于规则和编译器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近年来随着生成式语言模型的发展</a:t>
            </a:r>
            <a:r>
              <a:rPr lang="zh-CN" altLang="en-US" dirty="0"/>
              <a:t>，自动代码生成有了巨大的发展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9758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例如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r>
              <a:rPr lang="en-US" altLang="zh-CN" dirty="0"/>
              <a:t> copilot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363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AlphaCode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ChatGPT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51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超级简略地介绍</a:t>
            </a:r>
            <a:r>
              <a:rPr lang="zh-CN" altLang="en-US" dirty="0"/>
              <a:t> </a:t>
            </a:r>
            <a:r>
              <a:rPr lang="en-US" altLang="zh-CN" dirty="0"/>
              <a:t>AI </a:t>
            </a:r>
            <a:r>
              <a:rPr lang="zh-CN" altLang="en-US" dirty="0"/>
              <a:t>代码生成的基本原理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通过语言模型</a:t>
            </a:r>
            <a:r>
              <a:rPr lang="zh-CN" altLang="en-US" dirty="0"/>
              <a:t>，根据上文预测下一个词，直到整个代码语句被预测完成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62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现在好的代码生成效果主要来自于</a:t>
            </a:r>
            <a:r>
              <a:rPr lang="zh-CN" altLang="en-US" dirty="0"/>
              <a:t>“</a:t>
            </a:r>
            <a:r>
              <a:rPr lang="en-US" dirty="0" err="1"/>
              <a:t>大</a:t>
            </a:r>
            <a:r>
              <a:rPr lang="zh-CN" altLang="en-US" dirty="0"/>
              <a:t>”</a:t>
            </a:r>
            <a:r>
              <a:rPr lang="en-US" dirty="0" err="1"/>
              <a:t>语言模型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63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代码生成模型的参数量急剧增长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827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csai.tsinghua.edu.cn/" TargetMode="External"/><Relationship Id="rId2" Type="http://schemas.openxmlformats.org/officeDocument/2006/relationships/hyperlink" Target="mailto:liuzy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blog/deepseek-r1-vs-v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blog/deepseek-r1-vs-v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blog/deepseek-r1-vs-v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assistants/tools/code-interprete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index/introducing-codex/" TargetMode="External"/><Relationship Id="rId4" Type="http://schemas.openxmlformats.org/officeDocument/2006/relationships/hyperlink" Target="https://openai.com/index/introducing-code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OpenInterpreter/open-interpreter" TargetMode="Externa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thropic.com/news/3-5-models-and-computer-u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66CC"/>
                </a:solidFill>
                <a:sym typeface="+mn-ea"/>
              </a:rPr>
              <a:t>AI</a:t>
            </a:r>
            <a:r>
              <a:rPr lang="zh-CN" altLang="en-US" dirty="0">
                <a:solidFill>
                  <a:srgbClr val="0066CC"/>
                </a:solidFill>
                <a:sym typeface="+mn-ea"/>
              </a:rPr>
              <a:t>在编程领域的应用</a:t>
            </a:r>
            <a:endParaRPr lang="zh-CN" altLang="en-US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84ECE8-5491-946C-82B6-41C0BFB1F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刘知远 </a:t>
            </a:r>
            <a:endParaRPr lang="en-US" altLang="zh-CN" sz="2800" b="1" dirty="0"/>
          </a:p>
          <a:p>
            <a:r>
              <a:rPr lang="en-US" altLang="zh-CN" sz="2800" b="1" dirty="0">
                <a:hlinkClick r:id="rId2"/>
              </a:rPr>
              <a:t>liuzy@tsinghua.edu.cn</a:t>
            </a:r>
            <a:endParaRPr lang="en-US" altLang="zh-CN" sz="2800" b="1" dirty="0"/>
          </a:p>
          <a:p>
            <a:r>
              <a:rPr lang="en-US" altLang="zh-CN" sz="2800" b="1" dirty="0">
                <a:hlinkClick r:id="rId3"/>
              </a:rPr>
              <a:t>https://nlp.csai.tsinghua.edu.cn/</a:t>
            </a:r>
            <a:endParaRPr lang="en-US" altLang="zh-CN" sz="2800" b="1" dirty="0"/>
          </a:p>
          <a:p>
            <a:r>
              <a:rPr lang="zh-CN" altLang="en-US" b="1" dirty="0"/>
              <a:t>课程团队：刘知远 任炬 黄民烈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28C2A5-CB0B-D102-2191-4F97E6FCEA9A}"/>
              </a:ext>
            </a:extLst>
          </p:cNvPr>
          <p:cNvSpPr/>
          <p:nvPr/>
        </p:nvSpPr>
        <p:spPr>
          <a:xfrm>
            <a:off x="385414" y="3995929"/>
            <a:ext cx="1306266" cy="217664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3AC43-0361-5680-2EA4-65153ABC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代码生成的基本原理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7974-7FE2-68EB-CA2A-ED693D9C9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53" y="1367842"/>
            <a:ext cx="8047806" cy="4749029"/>
          </a:xfrm>
        </p:spPr>
        <p:txBody>
          <a:bodyPr/>
          <a:lstStyle/>
          <a:p>
            <a:r>
              <a:rPr lang="zh-CN" altLang="en-US" dirty="0"/>
              <a:t>大语言模型（</a:t>
            </a:r>
            <a:r>
              <a:rPr lang="en-US" altLang="zh-CN" dirty="0"/>
              <a:t>Large Language Model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生成式预训练：</a:t>
            </a:r>
          </a:p>
          <a:p>
            <a:pPr lvl="1"/>
            <a:r>
              <a:rPr lang="zh-CN" altLang="en-US" dirty="0"/>
              <a:t>在大量数据上训练语言模型预测下一个词的能力</a:t>
            </a:r>
          </a:p>
          <a:p>
            <a:r>
              <a:rPr lang="zh-CN" altLang="en-US" dirty="0"/>
              <a:t>下游任务泛化：</a:t>
            </a:r>
          </a:p>
          <a:p>
            <a:pPr lvl="1"/>
            <a:r>
              <a:rPr lang="zh-CN" altLang="en-US" dirty="0"/>
              <a:t>训练好的模型可以应用于多种下游任务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131EB-E5CC-7CEB-5783-228A21A4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10</a:t>
            </a:fld>
            <a:endParaRPr lang="zh-CN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C43737-61AD-751F-DF26-3A9E4BC3DEBA}"/>
              </a:ext>
            </a:extLst>
          </p:cNvPr>
          <p:cNvSpPr/>
          <p:nvPr/>
        </p:nvSpPr>
        <p:spPr>
          <a:xfrm>
            <a:off x="3003613" y="4562350"/>
            <a:ext cx="1620957" cy="9644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语言模型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0350C22-1A91-EC3E-6FB3-C71069C9CAE5}"/>
              </a:ext>
            </a:extLst>
          </p:cNvPr>
          <p:cNvSpPr/>
          <p:nvPr/>
        </p:nvSpPr>
        <p:spPr>
          <a:xfrm>
            <a:off x="1852653" y="4813723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7BA26-E20D-147D-CC52-1BC00B2D1FC6}"/>
              </a:ext>
            </a:extLst>
          </p:cNvPr>
          <p:cNvSpPr txBox="1"/>
          <p:nvPr/>
        </p:nvSpPr>
        <p:spPr>
          <a:xfrm>
            <a:off x="1552957" y="61923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/>
              <a:t>生成式预训练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7D045DC-7B73-546F-27FD-E761E2E5ED5C}"/>
              </a:ext>
            </a:extLst>
          </p:cNvPr>
          <p:cNvSpPr/>
          <p:nvPr/>
        </p:nvSpPr>
        <p:spPr>
          <a:xfrm>
            <a:off x="4861092" y="4825330"/>
            <a:ext cx="816141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F693FB-000C-D288-F692-FBCCF2A921DC}"/>
              </a:ext>
            </a:extLst>
          </p:cNvPr>
          <p:cNvSpPr txBox="1"/>
          <p:nvPr/>
        </p:nvSpPr>
        <p:spPr>
          <a:xfrm>
            <a:off x="4393549" y="61923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/>
              <a:t>下游任务泛化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915280-C024-998C-2621-B3C5FA673D46}"/>
              </a:ext>
            </a:extLst>
          </p:cNvPr>
          <p:cNvSpPr txBox="1"/>
          <p:nvPr/>
        </p:nvSpPr>
        <p:spPr>
          <a:xfrm>
            <a:off x="6117098" y="39852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2">
                    <a:lumMod val="75000"/>
                  </a:schemeClr>
                </a:solidFill>
              </a:rPr>
              <a:t>故事生成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799B6-E887-2A7D-8B36-6412D55359A7}"/>
              </a:ext>
            </a:extLst>
          </p:cNvPr>
          <p:cNvSpPr txBox="1"/>
          <p:nvPr/>
        </p:nvSpPr>
        <p:spPr>
          <a:xfrm>
            <a:off x="6138336" y="43989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2">
                    <a:lumMod val="75000"/>
                  </a:schemeClr>
                </a:solidFill>
              </a:rPr>
              <a:t>闲聊对话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EDD1EE-2723-EA62-D33D-4CB7CD220166}"/>
              </a:ext>
            </a:extLst>
          </p:cNvPr>
          <p:cNvSpPr txBox="1"/>
          <p:nvPr/>
        </p:nvSpPr>
        <p:spPr>
          <a:xfrm>
            <a:off x="5911913" y="48300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/>
              <a:t>代码生成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F5AA7F-EBCC-F715-8EEB-39B8C9A0844B}"/>
              </a:ext>
            </a:extLst>
          </p:cNvPr>
          <p:cNvSpPr txBox="1"/>
          <p:nvPr/>
        </p:nvSpPr>
        <p:spPr>
          <a:xfrm>
            <a:off x="6138336" y="547630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2">
                    <a:lumMod val="75000"/>
                  </a:schemeClr>
                </a:solidFill>
              </a:rPr>
              <a:t>数学推理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1C165C-DB6B-47BD-FFCE-13F4C42FC283}"/>
              </a:ext>
            </a:extLst>
          </p:cNvPr>
          <p:cNvSpPr txBox="1"/>
          <p:nvPr/>
        </p:nvSpPr>
        <p:spPr>
          <a:xfrm>
            <a:off x="6138336" y="58764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2">
                    <a:lumMod val="75000"/>
                  </a:schemeClr>
                </a:solidFill>
              </a:rPr>
              <a:t>自动翻译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5BF51F-384B-1FE2-5909-288CA3833BE1}"/>
              </a:ext>
            </a:extLst>
          </p:cNvPr>
          <p:cNvSpPr txBox="1"/>
          <p:nvPr/>
        </p:nvSpPr>
        <p:spPr>
          <a:xfrm>
            <a:off x="395536" y="46180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/>
              <a:t>网络文本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B9B92-5BEB-7C10-FA75-B54BA09B76B5}"/>
              </a:ext>
            </a:extLst>
          </p:cNvPr>
          <p:cNvSpPr txBox="1"/>
          <p:nvPr/>
        </p:nvSpPr>
        <p:spPr>
          <a:xfrm>
            <a:off x="395536" y="50940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/>
              <a:t>科学论文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250B45-BF4E-40E3-8C25-09E63FC4FF3A}"/>
              </a:ext>
            </a:extLst>
          </p:cNvPr>
          <p:cNvSpPr txBox="1"/>
          <p:nvPr/>
        </p:nvSpPr>
        <p:spPr>
          <a:xfrm>
            <a:off x="419206" y="55917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/>
              <a:t>注释代码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A6FE99-C761-A8F6-51D8-5BE54491FB7A}"/>
              </a:ext>
            </a:extLst>
          </p:cNvPr>
          <p:cNvSpPr txBox="1"/>
          <p:nvPr/>
        </p:nvSpPr>
        <p:spPr>
          <a:xfrm>
            <a:off x="419206" y="42179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维基百科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D8676A20-7D85-0CFB-3FDD-4C37805E50C2}"/>
              </a:ext>
            </a:extLst>
          </p:cNvPr>
          <p:cNvSpPr/>
          <p:nvPr/>
        </p:nvSpPr>
        <p:spPr>
          <a:xfrm>
            <a:off x="7507733" y="4078101"/>
            <a:ext cx="351498" cy="2114281"/>
          </a:xfrm>
          <a:prstGeom prst="leftBrace">
            <a:avLst>
              <a:gd name="adj1" fmla="val 14018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7E817F-63A3-5B48-976B-54AFB4AA7915}"/>
              </a:ext>
            </a:extLst>
          </p:cNvPr>
          <p:cNvSpPr txBox="1"/>
          <p:nvPr/>
        </p:nvSpPr>
        <p:spPr>
          <a:xfrm>
            <a:off x="7864340" y="3940222"/>
            <a:ext cx="827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C/C++</a:t>
            </a:r>
            <a:endParaRPr lang="zh-CN" altLang="en-US" sz="2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115589-AC27-EDAB-FCAC-78872834045D}"/>
              </a:ext>
            </a:extLst>
          </p:cNvPr>
          <p:cNvSpPr txBox="1"/>
          <p:nvPr/>
        </p:nvSpPr>
        <p:spPr>
          <a:xfrm>
            <a:off x="7852234" y="4382527"/>
            <a:ext cx="926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Python</a:t>
            </a:r>
            <a:endParaRPr lang="zh-CN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349678-E106-713E-2D50-823109A22763}"/>
              </a:ext>
            </a:extLst>
          </p:cNvPr>
          <p:cNvSpPr txBox="1"/>
          <p:nvPr/>
        </p:nvSpPr>
        <p:spPr>
          <a:xfrm>
            <a:off x="7836083" y="4865887"/>
            <a:ext cx="637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Java</a:t>
            </a:r>
            <a:endParaRPr lang="zh-CN" alt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D2EDDE-B0EB-75EB-FAF1-BADF7B8D7A13}"/>
              </a:ext>
            </a:extLst>
          </p:cNvPr>
          <p:cNvSpPr txBox="1"/>
          <p:nvPr/>
        </p:nvSpPr>
        <p:spPr>
          <a:xfrm>
            <a:off x="7820466" y="5316651"/>
            <a:ext cx="1226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/>
              <a:t>Javascript</a:t>
            </a:r>
            <a:endParaRPr lang="zh-CN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6C363D-EB11-2199-A9D9-46B04063A2DE}"/>
              </a:ext>
            </a:extLst>
          </p:cNvPr>
          <p:cNvSpPr txBox="1"/>
          <p:nvPr/>
        </p:nvSpPr>
        <p:spPr>
          <a:xfrm>
            <a:off x="7852234" y="5829083"/>
            <a:ext cx="64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Rust</a:t>
            </a:r>
            <a:endParaRPr lang="zh-CN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10494-3723-14ED-8F5C-5BD71C292738}"/>
              </a:ext>
            </a:extLst>
          </p:cNvPr>
          <p:cNvSpPr txBox="1"/>
          <p:nvPr/>
        </p:nvSpPr>
        <p:spPr>
          <a:xfrm>
            <a:off x="395536" y="364502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训练数据</a:t>
            </a:r>
            <a:endParaRPr lang="zh-CN" altLang="en-US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037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代码生成的发展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11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B100D8-67CE-197B-50C0-8783698C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2" y="1772816"/>
            <a:ext cx="8062664" cy="4187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1D630B-3367-7A9A-9353-63A89B1AAAB1}"/>
              </a:ext>
            </a:extLst>
          </p:cNvPr>
          <p:cNvSpPr txBox="1"/>
          <p:nvPr/>
        </p:nvSpPr>
        <p:spPr>
          <a:xfrm rot="16200000">
            <a:off x="-397259" y="322894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模型参数量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226FB-0A17-A595-C735-833FF4C8CD36}"/>
              </a:ext>
            </a:extLst>
          </p:cNvPr>
          <p:cNvSpPr txBox="1"/>
          <p:nvPr/>
        </p:nvSpPr>
        <p:spPr>
          <a:xfrm>
            <a:off x="4262423" y="605982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年份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E068-DBA2-FE4F-AB5A-452582C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代码生成产品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DE0A-0049-B681-D1E0-B4937AF1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Codex</a:t>
            </a:r>
            <a:r>
              <a:rPr lang="zh-CN" altLang="en-US" dirty="0"/>
              <a:t> </a:t>
            </a:r>
            <a:r>
              <a:rPr lang="en-US" altLang="zh-CN" dirty="0"/>
              <a:t>(OpenAI,</a:t>
            </a:r>
            <a:r>
              <a:rPr lang="zh-CN" altLang="en-US" dirty="0"/>
              <a:t> </a:t>
            </a:r>
            <a:r>
              <a:rPr lang="en-US" altLang="zh-CN" dirty="0"/>
              <a:t>2021)</a:t>
            </a:r>
            <a:endParaRPr lang="zh-CN" altLang="en-US" dirty="0"/>
          </a:p>
          <a:p>
            <a:r>
              <a:rPr lang="en-US" altLang="zh-CN" dirty="0" err="1"/>
              <a:t>AlphaCode</a:t>
            </a:r>
            <a:r>
              <a:rPr lang="en-US" altLang="zh-CN" dirty="0"/>
              <a:t> (DeepMind)</a:t>
            </a:r>
            <a:endParaRPr lang="zh-CN" altLang="en-US" dirty="0"/>
          </a:p>
          <a:p>
            <a:r>
              <a:rPr lang="en-US" altLang="zh-CN" dirty="0"/>
              <a:t>ChatGPT (OpenAI)</a:t>
            </a:r>
          </a:p>
          <a:p>
            <a:r>
              <a:rPr lang="en-US" altLang="zh-CN" dirty="0"/>
              <a:t>DeepSeek-R1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DeepSeek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Github</a:t>
            </a:r>
            <a:r>
              <a:rPr lang="en-US" altLang="zh-CN" dirty="0"/>
              <a:t> Copilot (OpenAI + Microsoft)</a:t>
            </a:r>
            <a:endParaRPr lang="zh-CN" altLang="en-US" dirty="0"/>
          </a:p>
          <a:p>
            <a:r>
              <a:rPr lang="en-US" altLang="zh-CN" dirty="0" err="1"/>
              <a:t>CodeGeeX</a:t>
            </a:r>
            <a:r>
              <a:rPr lang="en-US" altLang="zh-CN" dirty="0"/>
              <a:t> (Tsinghua + </a:t>
            </a:r>
            <a:r>
              <a:rPr lang="en-US" altLang="zh-CN" dirty="0" err="1"/>
              <a:t>ZhipuAI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Cursor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Anysphere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sz="2800" b="1" dirty="0">
                <a:solidFill>
                  <a:srgbClr val="003366"/>
                </a:solidFill>
              </a:rPr>
              <a:t>详细介绍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2000-8DC4-53F9-96B7-7E7F096F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5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9A3A-B1B6-BBE7-5A2C-8CB07115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Codex</a:t>
            </a:r>
            <a:r>
              <a:rPr lang="zh-CN" altLang="en-US" dirty="0"/>
              <a:t> </a:t>
            </a:r>
            <a:r>
              <a:rPr lang="en-US" altLang="zh-CN" dirty="0"/>
              <a:t>(2021)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47572-1EAC-4F8F-66EF-35454F8A4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首个基于大规模预训练的代码生成模型</a:t>
            </a:r>
          </a:p>
          <a:p>
            <a:pPr lvl="1"/>
            <a:r>
              <a:rPr lang="zh-CN" altLang="en-US"/>
              <a:t>使用 </a:t>
            </a:r>
            <a:r>
              <a:rPr lang="en-US" altLang="zh-CN"/>
              <a:t>159GB </a:t>
            </a:r>
            <a:r>
              <a:rPr lang="zh-CN" altLang="en-US"/>
              <a:t>代码数据</a:t>
            </a:r>
            <a:r>
              <a:rPr lang="en-US" altLang="zh-CN"/>
              <a:t>+</a:t>
            </a:r>
            <a:r>
              <a:rPr lang="zh-CN" altLang="en-US"/>
              <a:t>编程竞赛题目训练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B3BB0-209A-2DE4-5D5F-BD6FBB9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8A78-1D15-9BF5-E2A6-ABA466CB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6" y="2780928"/>
            <a:ext cx="4981930" cy="34059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94B295-E0BE-4D5E-EF2F-EADD86B5583D}"/>
              </a:ext>
            </a:extLst>
          </p:cNvPr>
          <p:cNvSpPr/>
          <p:nvPr/>
        </p:nvSpPr>
        <p:spPr>
          <a:xfrm>
            <a:off x="4652553" y="2780928"/>
            <a:ext cx="999567" cy="3240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DF616-29B9-9D02-DEDA-48DBCAB734E0}"/>
              </a:ext>
            </a:extLst>
          </p:cNvPr>
          <p:cNvSpPr txBox="1"/>
          <p:nvPr/>
        </p:nvSpPr>
        <p:spPr>
          <a:xfrm>
            <a:off x="5804855" y="3861048"/>
            <a:ext cx="331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验证了大规模预训练在代码数据上的有效性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3B62B5-5385-3A67-BDFF-7924088F1087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Chen</a:t>
            </a:r>
            <a:r>
              <a:rPr lang="zh-CN" altLang="en-US" sz="1200" dirty="0"/>
              <a:t> </a:t>
            </a:r>
            <a:r>
              <a:rPr lang="en-US" altLang="zh-CN" sz="1200" dirty="0"/>
              <a:t>et</a:t>
            </a:r>
            <a:r>
              <a:rPr lang="zh-CN" altLang="en-US" sz="1200" dirty="0"/>
              <a:t> </a:t>
            </a:r>
            <a:r>
              <a:rPr lang="en-US" altLang="zh-CN" sz="1200" dirty="0"/>
              <a:t>al.</a:t>
            </a:r>
            <a:r>
              <a:rPr lang="zh-CN" altLang="en-US" sz="1200" dirty="0"/>
              <a:t> </a:t>
            </a:r>
            <a:r>
              <a:rPr lang="en" altLang="zh-CN" sz="1200" dirty="0"/>
              <a:t>Evaluating Large Language Models Trained on Code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2021.</a:t>
            </a:r>
            <a:r>
              <a:rPr lang="zh-CN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611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1F85-5CDB-A658-D403-37EEEE7E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AlphaCode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EF3B-6E8C-D5C9-EF60-9BD11A62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通过大规模筛选</a:t>
            </a:r>
            <a:r>
              <a:rPr lang="en-US" altLang="zh-CN" dirty="0"/>
              <a:t>+</a:t>
            </a:r>
            <a:r>
              <a:rPr lang="zh-CN" altLang="en-US" dirty="0"/>
              <a:t>聚类，解决</a:t>
            </a:r>
            <a:r>
              <a:rPr lang="zh-CN" altLang="en-US" dirty="0">
                <a:solidFill>
                  <a:srgbClr val="FF0000"/>
                </a:solidFill>
              </a:rPr>
              <a:t>竞赛级编程问题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413E3-4090-098D-5206-3A88F4D7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394B-7679-F68C-2F01-CE2651476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" y="2636912"/>
            <a:ext cx="8882836" cy="32890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E0C80A-C369-7F57-EF6B-466CE4E42FAE}"/>
              </a:ext>
            </a:extLst>
          </p:cNvPr>
          <p:cNvCxnSpPr>
            <a:cxnSpLocks/>
          </p:cNvCxnSpPr>
          <p:nvPr/>
        </p:nvCxnSpPr>
        <p:spPr>
          <a:xfrm>
            <a:off x="4652553" y="5445224"/>
            <a:ext cx="742367" cy="692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B90005-B3DD-0879-9FB6-8EEF74090A52}"/>
              </a:ext>
            </a:extLst>
          </p:cNvPr>
          <p:cNvCxnSpPr>
            <a:cxnSpLocks/>
          </p:cNvCxnSpPr>
          <p:nvPr/>
        </p:nvCxnSpPr>
        <p:spPr>
          <a:xfrm flipH="1">
            <a:off x="5724127" y="4581128"/>
            <a:ext cx="1050556" cy="15563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F6A0E8-60E4-642F-B348-4D1985CC6858}"/>
              </a:ext>
            </a:extLst>
          </p:cNvPr>
          <p:cNvSpPr txBox="1"/>
          <p:nvPr/>
        </p:nvSpPr>
        <p:spPr>
          <a:xfrm>
            <a:off x="4724401" y="626716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大规模筛选</a:t>
            </a:r>
            <a:r>
              <a:rPr lang="en-US" altLang="zh-CN"/>
              <a:t>+</a:t>
            </a:r>
            <a:r>
              <a:rPr lang="zh-CN" altLang="en-US"/>
              <a:t>聚类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5DF374-77D7-88DF-73F6-806976649C66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Li</a:t>
            </a:r>
            <a:r>
              <a:rPr lang="zh-CN" altLang="en-US" sz="1200" dirty="0"/>
              <a:t> </a:t>
            </a:r>
            <a:r>
              <a:rPr lang="en-US" altLang="zh-CN" sz="1200" dirty="0"/>
              <a:t>et</a:t>
            </a:r>
            <a:r>
              <a:rPr lang="zh-CN" altLang="en-US" sz="1200" dirty="0"/>
              <a:t> </a:t>
            </a:r>
            <a:r>
              <a:rPr lang="en-US" altLang="zh-CN" sz="1200" dirty="0"/>
              <a:t>al.</a:t>
            </a:r>
            <a:r>
              <a:rPr lang="zh-CN" altLang="en-US" sz="1200" dirty="0"/>
              <a:t> </a:t>
            </a:r>
            <a:r>
              <a:rPr lang="en" altLang="zh-CN" sz="1200" dirty="0"/>
              <a:t>Competition-Level Code Generation with </a:t>
            </a:r>
            <a:r>
              <a:rPr lang="en" altLang="zh-CN" sz="1200" dirty="0" err="1"/>
              <a:t>AlphaCode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2022.</a:t>
            </a:r>
            <a:r>
              <a:rPr lang="zh-CN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81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1F85-5CDB-A658-D403-37EEEE7E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ChatGPT </a:t>
            </a:r>
            <a:r>
              <a:rPr lang="zh-CN" altLang="en-US"/>
              <a:t>代码生成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413E3-4090-098D-5206-3A88F4D7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15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FF7E8C-1D63-01B8-20D4-055C86F8F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344267"/>
            <a:ext cx="8047806" cy="4749029"/>
          </a:xfrm>
        </p:spPr>
        <p:txBody>
          <a:bodyPr/>
          <a:lstStyle/>
          <a:p>
            <a:r>
              <a:rPr lang="zh-CN" altLang="en-US" dirty="0"/>
              <a:t>持续扩大代码生成模型的参数量、训练数据量</a:t>
            </a:r>
          </a:p>
          <a:p>
            <a:r>
              <a:rPr lang="zh-CN" altLang="en-US" dirty="0"/>
              <a:t>实现交互式生成代码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2E392-B8E2-1369-515D-BE00B4D2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6" y="2492896"/>
            <a:ext cx="8534170" cy="40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88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6AF6A-CCC5-F169-466B-BD82BA92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3885-D26D-948E-E4E6-964FFF88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DeepSeek-R1</a:t>
            </a:r>
            <a:r>
              <a:rPr lang="zh-CN" altLang="en-US" dirty="0"/>
              <a:t> 深度思考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B4ECC-841C-6C01-10B3-2476D9A1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16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E79D8-1AD6-BD91-B30E-D9D71F57B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344267"/>
            <a:ext cx="8047806" cy="4749029"/>
          </a:xfrm>
        </p:spPr>
        <p:txBody>
          <a:bodyPr/>
          <a:lstStyle/>
          <a:p>
            <a:r>
              <a:rPr lang="zh-CN" altLang="en-US" dirty="0"/>
              <a:t>通过强化学习等技术，赋予了大模型深度思考的能力，可以解决更复杂的问题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9943B6-BDB9-58BB-4587-15D1B68586AE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3"/>
              </a:rPr>
              <a:t>https://www.datacamp.com/blog/deepseek-r1-vs-v3</a:t>
            </a:r>
            <a:endParaRPr lang="en-US" altLang="zh-CN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549073-C7B0-E870-09F3-832BAA2A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239805"/>
            <a:ext cx="7772400" cy="40390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0EFED2-01B8-8142-C55C-F3A3A917A2A2}"/>
              </a:ext>
            </a:extLst>
          </p:cNvPr>
          <p:cNvSpPr/>
          <p:nvPr/>
        </p:nvSpPr>
        <p:spPr>
          <a:xfrm>
            <a:off x="1259632" y="5445224"/>
            <a:ext cx="1872208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E3D4A3-6A39-A051-E56F-E5A2A332DE68}"/>
              </a:ext>
            </a:extLst>
          </p:cNvPr>
          <p:cNvSpPr txBox="1"/>
          <p:nvPr/>
        </p:nvSpPr>
        <p:spPr>
          <a:xfrm>
            <a:off x="5290999" y="4149080"/>
            <a:ext cx="27752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代码的核心问题：无法处理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重名的情况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，正确写法应该是找到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出现频率为奇数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的名字，而非一定为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1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087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1F0C6-95DC-1528-ED59-E5CEBDE6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CEE5-B6FC-B38E-E5C9-E257F96F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DeepSeek-R1</a:t>
            </a:r>
            <a:r>
              <a:rPr lang="zh-CN" altLang="en-US" dirty="0"/>
              <a:t> 深度思考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A01B1-6255-4239-8ABF-B7EE5B51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17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6B937-DB95-08A6-87C8-D1F134FA9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344267"/>
            <a:ext cx="8047806" cy="4749029"/>
          </a:xfrm>
        </p:spPr>
        <p:txBody>
          <a:bodyPr/>
          <a:lstStyle/>
          <a:p>
            <a:r>
              <a:rPr lang="zh-CN" altLang="en-US" dirty="0"/>
              <a:t>通过强化学习等技术，赋予了大模型深度思考的能力，可以解决更复杂的问题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5CC292-28F7-6966-882D-BCC2443C1371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3"/>
              </a:rPr>
              <a:t>https://www.datacamp.com/blog/deepseek-r1-vs-v3</a:t>
            </a:r>
            <a:endParaRPr lang="en-US" altLang="zh-CN" sz="1200" dirty="0"/>
          </a:p>
        </p:txBody>
      </p:sp>
      <p:pic>
        <p:nvPicPr>
          <p:cNvPr id="1026" name="Picture 2" descr="Deepseek V3 failing to solve a coding question">
            <a:extLst>
              <a:ext uri="{FF2B5EF4-FFF2-40B4-BE49-F238E27FC236}">
                <a16:creationId xmlns:a16="http://schemas.microsoft.com/office/drawing/2014/main" id="{5AF30A4D-9A89-FA24-4A24-A027CFB0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39946"/>
            <a:ext cx="5040560" cy="40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EA1297-6621-B1A3-AF49-64D67829030A}"/>
              </a:ext>
            </a:extLst>
          </p:cNvPr>
          <p:cNvSpPr txBox="1"/>
          <p:nvPr/>
        </p:nvSpPr>
        <p:spPr>
          <a:xfrm>
            <a:off x="5477272" y="3432593"/>
            <a:ext cx="35283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DeepSeek-V3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无深度思考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)</a:t>
            </a:r>
            <a:r>
              <a:rPr lang="zh-CN" altLang="en-US" sz="20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未能找到前面说的</a:t>
            </a:r>
            <a:r>
              <a:rPr lang="en-US" altLang="zh-CN" sz="20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bug</a:t>
            </a:r>
          </a:p>
          <a:p>
            <a:endParaRPr lang="en-US" altLang="zh-CN" sz="2000" b="1" dirty="0">
              <a:solidFill>
                <a:srgbClr val="003366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  <a:p>
            <a:r>
              <a:rPr lang="zh-CN" altLang="en-US" sz="2000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缺乏深度思考能力，极短的推理时间内，很难想到重名这一边界情况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1218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FC2CF-E243-59EB-11F7-331A09E0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C88C-237D-0D39-442B-DBBB7A29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DeepSeek-R1</a:t>
            </a:r>
            <a:r>
              <a:rPr lang="zh-CN" altLang="en-US" dirty="0"/>
              <a:t> 深度思考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809E0-F3C6-8108-A255-CF8E8738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18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7838DA-097C-114D-121B-08A8B280E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344267"/>
            <a:ext cx="8047806" cy="4749029"/>
          </a:xfrm>
        </p:spPr>
        <p:txBody>
          <a:bodyPr/>
          <a:lstStyle/>
          <a:p>
            <a:r>
              <a:rPr lang="zh-CN" altLang="en-US" dirty="0"/>
              <a:t>通过强化学习等技术，赋予了大模型深度思考的能力，可以解决更复杂的问题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C86D24-6997-9B54-8C7E-85DDFF2301D8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3"/>
              </a:rPr>
              <a:t>https://www.datacamp.com/blog/deepseek-r1-vs-v3</a:t>
            </a:r>
            <a:endParaRPr lang="en-US" altLang="zh-CN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D8F779-CE63-6B12-EDB1-0CC32C8B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98341"/>
            <a:ext cx="4559434" cy="16787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85468D-B932-62D8-AEE0-E12AAA7E4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017" y="2438932"/>
            <a:ext cx="4527487" cy="33349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643965-5BD8-2853-469F-BC3AD10ECDCE}"/>
              </a:ext>
            </a:extLst>
          </p:cNvPr>
          <p:cNvSpPr txBox="1"/>
          <p:nvPr/>
        </p:nvSpPr>
        <p:spPr>
          <a:xfrm>
            <a:off x="515522" y="4276301"/>
            <a:ext cx="3528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DeepSeek-R1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通过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长时间的深度思考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，最终“灵光一闪”，发现了这个隐藏的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bug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onsolas" panose="020B0609020204030204" pitchFamily="49" charset="0"/>
                <a:ea typeface="华文楷体" panose="02010600040101010101" pitchFamily="2" charset="-122"/>
                <a:cs typeface="+mn-cs"/>
              </a:rPr>
              <a:t>，并生成了正确代码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216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53AF-C0B0-A602-DD17-3CA69F1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Copilot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FFF1-0CB2-A545-973A-5E4EA7D2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283470"/>
            <a:ext cx="8047806" cy="4749029"/>
          </a:xfrm>
        </p:spPr>
        <p:txBody>
          <a:bodyPr/>
          <a:lstStyle/>
          <a:p>
            <a:r>
              <a:rPr lang="zh-CN" altLang="en-US"/>
              <a:t>将</a:t>
            </a:r>
            <a:r>
              <a:rPr lang="en-US" altLang="zh-CN"/>
              <a:t>AI</a:t>
            </a:r>
            <a:r>
              <a:rPr lang="zh-CN" altLang="en-US"/>
              <a:t>代码生成商业化并集成到主流代码编辑器中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1EEEE-1151-0317-AC3C-72AD310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19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641A-12F6-FBE1-4C7F-A4C2217F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61078"/>
            <a:ext cx="6716907" cy="4880290"/>
          </a:xfrm>
          <a:prstGeom prst="rect">
            <a:avLst/>
          </a:prstGeom>
        </p:spPr>
      </p:pic>
      <p:pic>
        <p:nvPicPr>
          <p:cNvPr id="4098" name="Picture 2" descr="Build APS Solutions with GitHub Copilot ...">
            <a:extLst>
              <a:ext uri="{FF2B5EF4-FFF2-40B4-BE49-F238E27FC236}">
                <a16:creationId xmlns:a16="http://schemas.microsoft.com/office/drawing/2014/main" id="{55CA36BA-8C2A-C301-C00C-279FB3DC5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9" b="19601"/>
          <a:stretch>
            <a:fillRect/>
          </a:stretch>
        </p:blipFill>
        <p:spPr bwMode="auto">
          <a:xfrm>
            <a:off x="4716016" y="302937"/>
            <a:ext cx="2671811" cy="89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09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本讲内容提要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15.1</a:t>
            </a:r>
            <a:r>
              <a:rPr lang="zh-CN" altLang="en-US" dirty="0"/>
              <a:t> 背景：代码语言与自动代码生成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15.2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编程辅助</a:t>
            </a:r>
            <a:endParaRPr lang="en-US" altLang="zh-CN" dirty="0"/>
          </a:p>
          <a:p>
            <a:pPr lvl="1"/>
            <a:r>
              <a:rPr lang="en-US" altLang="zh-CN" dirty="0"/>
              <a:t>15.2.1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代码生成</a:t>
            </a:r>
            <a:endParaRPr lang="en-US" altLang="zh-CN" dirty="0"/>
          </a:p>
          <a:p>
            <a:pPr lvl="1"/>
            <a:r>
              <a:rPr lang="en-US" altLang="zh-CN" dirty="0"/>
              <a:t>15.2.2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</a:p>
          <a:p>
            <a:pPr lvl="1"/>
            <a:r>
              <a:rPr lang="en-US" altLang="zh-CN" dirty="0"/>
              <a:t>15.2.3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文档生成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15.3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项目开发与维护</a:t>
            </a:r>
            <a:endParaRPr lang="en-US" altLang="zh-CN" dirty="0"/>
          </a:p>
          <a:p>
            <a:pPr lvl="1"/>
            <a:r>
              <a:rPr lang="en-US" altLang="zh-CN" dirty="0"/>
              <a:t>15.3.1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项目开发</a:t>
            </a:r>
            <a:endParaRPr lang="en-US" altLang="zh-CN" dirty="0"/>
          </a:p>
          <a:p>
            <a:pPr lvl="1"/>
            <a:r>
              <a:rPr lang="en-US" altLang="zh-CN" dirty="0"/>
              <a:t>15.3.2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项目维护</a:t>
            </a:r>
            <a:endParaRPr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C3BD7-260C-4BC9-9C17-940D7F59C4D1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DE68-124A-3206-F50A-31F6A5F7B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2267-5E37-D21D-2CD2-F2474BEA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Copilot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E708-617F-53E8-618C-55FDD9F3E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283470"/>
            <a:ext cx="8047806" cy="4749029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VSCode</a:t>
            </a:r>
            <a:r>
              <a:rPr lang="zh-CN" altLang="en-US" dirty="0"/>
              <a:t>中使用</a:t>
            </a:r>
            <a:r>
              <a:rPr lang="en-US" altLang="zh-CN" dirty="0"/>
              <a:t>Copilot</a:t>
            </a:r>
            <a:r>
              <a:rPr lang="zh-CN" altLang="en-US" dirty="0"/>
              <a:t>进行代码补全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76E0-DFD9-1019-22D8-8DEC0064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CE9D3B-00D1-83D1-1D48-CD00BB91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56" t="4466" r="24349"/>
          <a:stretch>
            <a:fillRect/>
          </a:stretch>
        </p:blipFill>
        <p:spPr>
          <a:xfrm>
            <a:off x="107504" y="1739412"/>
            <a:ext cx="4412073" cy="44406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597EFB-F7A0-D5EE-2F59-211D3B1953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16" t="4785"/>
          <a:stretch>
            <a:fillRect/>
          </a:stretch>
        </p:blipFill>
        <p:spPr>
          <a:xfrm>
            <a:off x="4624423" y="1739412"/>
            <a:ext cx="4412073" cy="4648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BC96A0-83CA-8542-336E-6E4F2FEB8923}"/>
              </a:ext>
            </a:extLst>
          </p:cNvPr>
          <p:cNvSpPr txBox="1"/>
          <p:nvPr/>
        </p:nvSpPr>
        <p:spPr>
          <a:xfrm>
            <a:off x="2264898" y="513676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按下 </a:t>
            </a:r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Tab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即可补全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5073C6-6CD1-3533-7653-5AD5DDCACD34}"/>
              </a:ext>
            </a:extLst>
          </p:cNvPr>
          <p:cNvSpPr txBox="1"/>
          <p:nvPr/>
        </p:nvSpPr>
        <p:spPr>
          <a:xfrm>
            <a:off x="7490148" y="4063512"/>
            <a:ext cx="140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支持预测</a:t>
            </a:r>
            <a:endParaRPr kumimoji="1" lang="en-US" altLang="zh-CN" b="1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多行代码</a:t>
            </a:r>
          </a:p>
        </p:txBody>
      </p:sp>
      <p:pic>
        <p:nvPicPr>
          <p:cNvPr id="10" name="Picture 2" descr="Build APS Solutions with GitHub Copilot ...">
            <a:extLst>
              <a:ext uri="{FF2B5EF4-FFF2-40B4-BE49-F238E27FC236}">
                <a16:creationId xmlns:a16="http://schemas.microsoft.com/office/drawing/2014/main" id="{33B1FE5D-4B43-54F3-55DE-0091D6025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9" b="19601"/>
          <a:stretch>
            <a:fillRect/>
          </a:stretch>
        </p:blipFill>
        <p:spPr bwMode="auto">
          <a:xfrm>
            <a:off x="4716016" y="302937"/>
            <a:ext cx="2671811" cy="89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66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5C90-3AD1-66E0-ADF2-C818281D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CodeGeeX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B699E-6A83-6047-B5CB-A39133FDD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由清华大学知识工程实验室和智谱</a:t>
            </a:r>
            <a:r>
              <a:rPr lang="en-US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研发，支持国产硬件处理器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大规模、开源、多编程语言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BF8AD-7100-4B22-62E3-C6B86B2F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21</a:t>
            </a:fld>
            <a:endParaRPr lang="en-US" altLang="zh-CN"/>
          </a:p>
        </p:txBody>
      </p:sp>
      <p:pic>
        <p:nvPicPr>
          <p:cNvPr id="6" name="Picture 5" descr="A diagram of a coder&#10;&#10;Description automatically generated">
            <a:extLst>
              <a:ext uri="{FF2B5EF4-FFF2-40B4-BE49-F238E27FC236}">
                <a16:creationId xmlns:a16="http://schemas.microsoft.com/office/drawing/2014/main" id="{4D4E64C3-3331-69B7-FDF6-14A0E2A2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5" y="3429000"/>
            <a:ext cx="8707363" cy="230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7E9AA-2671-1343-4E27-0D8949988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430436"/>
            <a:ext cx="2387600" cy="62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B34EF-4758-2B95-E702-ED9D25356772}"/>
              </a:ext>
            </a:extLst>
          </p:cNvPr>
          <p:cNvSpPr txBox="1"/>
          <p:nvPr/>
        </p:nvSpPr>
        <p:spPr>
          <a:xfrm>
            <a:off x="202865" y="6488668"/>
            <a:ext cx="46054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codegeex.cn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423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5C90-3AD1-66E0-ADF2-C818281D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CodeGeeX4-ALL-9B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BF8AD-7100-4B22-62E3-C6B86B2F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22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65BD91-C8A0-7379-2F19-B5A80D07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442195"/>
            <a:ext cx="8047806" cy="1122709"/>
          </a:xfrm>
        </p:spPr>
        <p:txBody>
          <a:bodyPr/>
          <a:lstStyle/>
          <a:p>
            <a:r>
              <a:rPr lang="zh-CN" altLang="en-US" dirty="0">
                <a:latin typeface="Helvetica" pitchFamily="2" charset="0"/>
              </a:rPr>
              <a:t>以</a:t>
            </a:r>
            <a:r>
              <a:rPr lang="en-US" altLang="zh-CN" dirty="0">
                <a:latin typeface="Helvetica" pitchFamily="2" charset="0"/>
              </a:rPr>
              <a:t>GLM-4-9B</a:t>
            </a:r>
            <a:r>
              <a:rPr lang="zh-CN" altLang="en-US" dirty="0">
                <a:latin typeface="Helvetica" pitchFamily="2" charset="0"/>
              </a:rPr>
              <a:t>为基底进行训练，进一步强化了代码相关的能力，取得了不错的模型性能</a:t>
            </a:r>
            <a:endParaRPr lang="zh-CN" altLang="en-US" dirty="0"/>
          </a:p>
        </p:txBody>
      </p:sp>
      <p:pic>
        <p:nvPicPr>
          <p:cNvPr id="2050" name="Picture 2" descr="BigCodeBench Test Results">
            <a:extLst>
              <a:ext uri="{FF2B5EF4-FFF2-40B4-BE49-F238E27FC236}">
                <a16:creationId xmlns:a16="http://schemas.microsoft.com/office/drawing/2014/main" id="{20AB23ED-C6F9-F9FC-B86F-667FACE33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40" y="2381329"/>
            <a:ext cx="7452320" cy="44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5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66A7-51F0-4748-A4D1-3179E32C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CodeGeeX</a:t>
            </a:r>
            <a:r>
              <a:rPr lang="zh-CN" altLang="en-US" dirty="0"/>
              <a:t> 代码生成插件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B6070-F2CF-5D6A-1117-8AB66D3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529837-5B86-EB23-F9DE-7CDDEA07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31" y="1191986"/>
            <a:ext cx="6892738" cy="54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00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31FF2-60B4-558B-AF1D-9E142D37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E3265-AC9E-CF3E-406B-7AC64DCB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91E34-62FE-C7BC-F2AE-72905FB9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24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F467ED-F5D3-D6C6-E456-CA46614C5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442195"/>
            <a:ext cx="8047806" cy="4363069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Cursor</a:t>
            </a:r>
            <a:r>
              <a:rPr lang="zh-CN" altLang="en-US" dirty="0">
                <a:latin typeface="Helvetica" pitchFamily="2" charset="0"/>
              </a:rPr>
              <a:t> 是由 </a:t>
            </a:r>
            <a:r>
              <a:rPr lang="en" altLang="zh-CN" dirty="0" err="1">
                <a:latin typeface="Helvetica" pitchFamily="2" charset="0"/>
              </a:rPr>
              <a:t>Anysphere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zh-CN" altLang="en" dirty="0">
                <a:latin typeface="Helvetica" pitchFamily="2" charset="0"/>
              </a:rPr>
              <a:t>公司</a:t>
            </a:r>
            <a:r>
              <a:rPr lang="zh-CN" altLang="en-US" dirty="0">
                <a:latin typeface="Helvetica" pitchFamily="2" charset="0"/>
              </a:rPr>
              <a:t>开发的专有集成开发环境 </a:t>
            </a:r>
            <a:r>
              <a:rPr lang="en-US" altLang="zh-CN" dirty="0">
                <a:latin typeface="Helvetica" pitchFamily="2" charset="0"/>
              </a:rPr>
              <a:t>(IDE)</a:t>
            </a:r>
          </a:p>
          <a:p>
            <a:r>
              <a:rPr lang="en-US" altLang="zh-CN" dirty="0">
                <a:latin typeface="Helvetica" pitchFamily="2" charset="0"/>
              </a:rPr>
              <a:t>Cursor</a:t>
            </a:r>
            <a:r>
              <a:rPr lang="zh-CN" altLang="en-US" dirty="0">
                <a:latin typeface="Helvetica" pitchFamily="2" charset="0"/>
              </a:rPr>
              <a:t> 本身是 </a:t>
            </a:r>
            <a:r>
              <a:rPr lang="en-US" altLang="zh-CN" dirty="0" err="1">
                <a:latin typeface="Helvetica" pitchFamily="2" charset="0"/>
              </a:rPr>
              <a:t>VSCode</a:t>
            </a:r>
            <a:r>
              <a:rPr lang="zh-CN" altLang="en-US" dirty="0">
                <a:latin typeface="Helvetica" pitchFamily="2" charset="0"/>
              </a:rPr>
              <a:t> 的一个分支，可以认为是增加了 </a:t>
            </a:r>
            <a:r>
              <a:rPr lang="en-US" altLang="zh-CN" dirty="0">
                <a:latin typeface="Helvetica" pitchFamily="2" charset="0"/>
              </a:rPr>
              <a:t>AI</a:t>
            </a:r>
            <a:r>
              <a:rPr lang="zh-CN" altLang="en-US" dirty="0">
                <a:latin typeface="Helvetica" pitchFamily="2" charset="0"/>
              </a:rPr>
              <a:t> 辅助编程功能的 </a:t>
            </a:r>
            <a:r>
              <a:rPr lang="en-US" altLang="zh-CN" dirty="0" err="1">
                <a:latin typeface="Helvetica" pitchFamily="2" charset="0"/>
              </a:rPr>
              <a:t>VSCode</a:t>
            </a:r>
            <a:r>
              <a:rPr lang="zh-CN" altLang="en-US" dirty="0">
                <a:latin typeface="Helvetica" pitchFamily="2" charset="0"/>
              </a:rPr>
              <a:t>，支持后者的绝大多数功能和插件</a:t>
            </a:r>
            <a:endParaRPr lang="en-US" altLang="zh-CN" dirty="0">
              <a:latin typeface="Helvetica" pitchFamily="2" charset="0"/>
            </a:endParaRPr>
          </a:p>
          <a:p>
            <a:r>
              <a:rPr lang="en-US" altLang="zh-CN" dirty="0">
                <a:latin typeface="Helvetica" pitchFamily="2" charset="0"/>
              </a:rPr>
              <a:t>Cursor</a:t>
            </a:r>
            <a:r>
              <a:rPr lang="zh-CN" altLang="en-US" dirty="0">
                <a:latin typeface="Helvetica" pitchFamily="2" charset="0"/>
              </a:rPr>
              <a:t> 的功能包括而不限于：基于人工智能的代码补全、代码生成、代码翻译、</a:t>
            </a:r>
            <a:r>
              <a:rPr lang="en-US" altLang="zh-CN" dirty="0">
                <a:latin typeface="Helvetica" pitchFamily="2" charset="0"/>
              </a:rPr>
              <a:t>Debug</a:t>
            </a:r>
            <a:r>
              <a:rPr lang="zh-CN" altLang="en-US" dirty="0">
                <a:latin typeface="Helvetica" pitchFamily="2" charset="0"/>
              </a:rPr>
              <a:t>等</a:t>
            </a:r>
          </a:p>
        </p:txBody>
      </p:sp>
      <p:pic>
        <p:nvPicPr>
          <p:cNvPr id="3074" name="Picture 2" descr="How Cursor AI Can Make Developers 10x ...">
            <a:extLst>
              <a:ext uri="{FF2B5EF4-FFF2-40B4-BE49-F238E27FC236}">
                <a16:creationId xmlns:a16="http://schemas.microsoft.com/office/drawing/2014/main" id="{4DC2A41E-DAA4-4FA2-0E0D-8F1448827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8" b="25640"/>
          <a:stretch>
            <a:fillRect/>
          </a:stretch>
        </p:blipFill>
        <p:spPr bwMode="auto">
          <a:xfrm>
            <a:off x="2555776" y="303163"/>
            <a:ext cx="2717514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9E85E-04B4-4F7C-3780-41F709A54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ED2A-D873-DA0F-B41C-66C91978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r>
              <a:rPr lang="zh-CN" altLang="en-US" dirty="0"/>
              <a:t> 代码补全示例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2FB9D-F789-C39B-0820-B3F90C8B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25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9146EA-C8A9-761C-4FDB-15C30A6D6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442195"/>
            <a:ext cx="8047806" cy="1986805"/>
          </a:xfrm>
        </p:spPr>
        <p:txBody>
          <a:bodyPr/>
          <a:lstStyle/>
          <a:p>
            <a:r>
              <a:rPr lang="zh-CN" altLang="en-US" dirty="0">
                <a:latin typeface="Helvetica" pitchFamily="2" charset="0"/>
              </a:rPr>
              <a:t>与 </a:t>
            </a:r>
            <a:r>
              <a:rPr lang="en-US" altLang="zh-CN" dirty="0">
                <a:latin typeface="Helvetica" pitchFamily="2" charset="0"/>
              </a:rPr>
              <a:t>Copilot</a:t>
            </a:r>
            <a:r>
              <a:rPr lang="zh-CN" altLang="en-US" dirty="0">
                <a:latin typeface="Helvetica" pitchFamily="2" charset="0"/>
              </a:rPr>
              <a:t> 一样，</a:t>
            </a:r>
            <a:r>
              <a:rPr lang="en-US" altLang="zh-CN" dirty="0">
                <a:latin typeface="Helvetica" pitchFamily="2" charset="0"/>
              </a:rPr>
              <a:t>Cursor</a:t>
            </a:r>
            <a:r>
              <a:rPr lang="zh-CN" altLang="en-US" dirty="0">
                <a:latin typeface="Helvetica" pitchFamily="2" charset="0"/>
              </a:rPr>
              <a:t> 支持便捷的代码补全，也同样可以预测后续的多行代码</a:t>
            </a:r>
            <a:endParaRPr lang="en-US" altLang="zh-CN" dirty="0">
              <a:latin typeface="Helvetica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688AF18-DA69-5A09-2C1D-9DC1CF74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" y="2564905"/>
            <a:ext cx="4291659" cy="36361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7C17A7-3852-7290-51A6-3C0E3A2A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837" y="2564904"/>
            <a:ext cx="4782667" cy="37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4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58391-C31D-FD84-9F5E-0A5D706AA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DE5D-6522-1264-0468-8878F432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r>
              <a:rPr lang="zh-CN" altLang="en-US" dirty="0"/>
              <a:t> 代码生成示例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0851E-02D9-006C-03CA-1408CB66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26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D1C559-BBC7-36D0-C474-F9E86CE14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442195"/>
            <a:ext cx="8047806" cy="1986805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Cursor</a:t>
            </a:r>
            <a:r>
              <a:rPr lang="zh-CN" altLang="en-US" dirty="0">
                <a:latin typeface="Helvetica" pitchFamily="2" charset="0"/>
              </a:rPr>
              <a:t> 接受自然语言指令，向文件插入代码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41ED71-4117-1402-B4FD-81498901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0" y="2046507"/>
            <a:ext cx="7772400" cy="46621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3F9783-5F04-98C2-69F4-336B39E57C1C}"/>
              </a:ext>
            </a:extLst>
          </p:cNvPr>
          <p:cNvSpPr txBox="1"/>
          <p:nvPr/>
        </p:nvSpPr>
        <p:spPr>
          <a:xfrm>
            <a:off x="2987824" y="292668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1.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指令：在 </a:t>
            </a:r>
            <a:r>
              <a:rPr kumimoji="1" lang="en-US" altLang="zh-CN" b="1" dirty="0" err="1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test.cpp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16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行 插入快速排序模板函数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BB0A07-4B45-4216-C6D2-FBA9C97BC9A9}"/>
              </a:ext>
            </a:extLst>
          </p:cNvPr>
          <p:cNvSpPr txBox="1"/>
          <p:nvPr/>
        </p:nvSpPr>
        <p:spPr>
          <a:xfrm>
            <a:off x="6641845" y="3790781"/>
            <a:ext cx="252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2.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基于大模型的智能体解析指令，生成代码段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B88864-7B65-D52A-65AB-050917ED9B9A}"/>
              </a:ext>
            </a:extLst>
          </p:cNvPr>
          <p:cNvSpPr txBox="1"/>
          <p:nvPr/>
        </p:nvSpPr>
        <p:spPr>
          <a:xfrm>
            <a:off x="2714682" y="5398091"/>
            <a:ext cx="25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3.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找到文件，插入代码</a:t>
            </a:r>
          </a:p>
        </p:txBody>
      </p:sp>
    </p:spTree>
    <p:extLst>
      <p:ext uri="{BB962C8B-B14F-4D97-AF65-F5344CB8AC3E}">
        <p14:creationId xmlns:p14="http://schemas.microsoft.com/office/powerpoint/2010/main" val="83299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983C8-213C-3762-BDE9-D570FAFE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A6FE-D841-8A6B-0146-C626210F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r>
              <a:rPr lang="zh-CN" altLang="en-US" dirty="0"/>
              <a:t> 代码翻译示例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9FF3A-9411-C11B-13BB-C070F68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27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9202CB-E18B-C8EE-FEF2-F7DA9198A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26171"/>
            <a:ext cx="8595903" cy="1986805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Cursor</a:t>
            </a:r>
            <a:r>
              <a:rPr lang="zh-CN" altLang="en-US" dirty="0">
                <a:latin typeface="Helvetica" pitchFamily="2" charset="0"/>
              </a:rPr>
              <a:t> 接受自然语言指令，将 </a:t>
            </a:r>
            <a:r>
              <a:rPr lang="en-US" altLang="zh-CN" dirty="0">
                <a:latin typeface="Helvetica" pitchFamily="2" charset="0"/>
              </a:rPr>
              <a:t>C++</a:t>
            </a:r>
            <a:r>
              <a:rPr lang="zh-CN" altLang="en-US" dirty="0">
                <a:latin typeface="Helvetica" pitchFamily="2" charset="0"/>
              </a:rPr>
              <a:t> 翻译为 </a:t>
            </a:r>
            <a:r>
              <a:rPr lang="en-US" altLang="zh-CN" dirty="0">
                <a:latin typeface="Helvetica" pitchFamily="2" charset="0"/>
              </a:rPr>
              <a:t>Python</a:t>
            </a:r>
            <a:endParaRPr lang="zh-CN" altLang="en-US" dirty="0">
              <a:latin typeface="Helvetica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3514AE-078F-E6D3-50A0-B8D00081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89" y="1870695"/>
            <a:ext cx="7718278" cy="49032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C77256-3D92-21F8-0303-5DC3F16F3A7F}"/>
              </a:ext>
            </a:extLst>
          </p:cNvPr>
          <p:cNvSpPr txBox="1"/>
          <p:nvPr/>
        </p:nvSpPr>
        <p:spPr>
          <a:xfrm>
            <a:off x="3201616" y="2060848"/>
            <a:ext cx="260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1.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指令：将 </a:t>
            </a:r>
            <a:r>
              <a:rPr kumimoji="1" lang="en-US" altLang="zh-CN" b="1" dirty="0" err="1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test.cpp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翻译为 </a:t>
            </a:r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，存储在新文件 </a:t>
            </a:r>
            <a:r>
              <a:rPr kumimoji="1" lang="en-US" altLang="zh-CN" b="1" dirty="0" err="1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test_case.py</a:t>
            </a:r>
            <a:endParaRPr kumimoji="1" lang="zh-CN" altLang="en-US" b="1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99BF5E-BC8A-78E8-4E02-62B7E21E88CE}"/>
              </a:ext>
            </a:extLst>
          </p:cNvPr>
          <p:cNvSpPr txBox="1"/>
          <p:nvPr/>
        </p:nvSpPr>
        <p:spPr>
          <a:xfrm>
            <a:off x="3273624" y="3641476"/>
            <a:ext cx="252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2.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基于大模型的智能体解析指令，生成代码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F5A053-9C33-D2CF-347E-BC78D5B15BEA}"/>
              </a:ext>
            </a:extLst>
          </p:cNvPr>
          <p:cNvSpPr txBox="1"/>
          <p:nvPr/>
        </p:nvSpPr>
        <p:spPr>
          <a:xfrm>
            <a:off x="3201616" y="5517232"/>
            <a:ext cx="273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3.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创建新文件 </a:t>
            </a:r>
            <a:r>
              <a:rPr kumimoji="1" lang="en-US" altLang="zh-CN" b="1" dirty="0" err="1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test.py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，写入 </a:t>
            </a:r>
            <a:r>
              <a:rPr kumimoji="1" lang="en-US" altLang="zh-CN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Python</a:t>
            </a:r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代码</a:t>
            </a:r>
          </a:p>
        </p:txBody>
      </p:sp>
    </p:spTree>
    <p:extLst>
      <p:ext uri="{BB962C8B-B14F-4D97-AF65-F5344CB8AC3E}">
        <p14:creationId xmlns:p14="http://schemas.microsoft.com/office/powerpoint/2010/main" val="3528885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D8AA9-B4EE-153A-0C8F-FAE69CBE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D007-C0B5-53B4-B67A-7929F060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Cursor</a:t>
            </a:r>
            <a:r>
              <a:rPr lang="zh-CN" altLang="en-US" dirty="0"/>
              <a:t> 的更多可能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6537D-260D-D6EA-6AA4-A109F7B9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1B2188-E730-1B15-2E30-06CA45AFF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659" y="1791343"/>
            <a:ext cx="5180682" cy="148931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825F207-C97E-7B09-E541-AFA2E8BB6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268761"/>
            <a:ext cx="8047806" cy="50405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Helvetica" pitchFamily="2" charset="0"/>
              </a:rPr>
              <a:t>指令：</a:t>
            </a:r>
            <a:r>
              <a:rPr lang="en" altLang="zh-CN" dirty="0">
                <a:latin typeface="Helvetica" pitchFamily="2" charset="0"/>
              </a:rPr>
              <a:t>Find the bug in `</a:t>
            </a:r>
            <a:r>
              <a:rPr lang="en" altLang="zh-CN" dirty="0" err="1">
                <a:latin typeface="Helvetica" pitchFamily="2" charset="0"/>
              </a:rPr>
              <a:t>test_case.cpp</a:t>
            </a:r>
            <a:r>
              <a:rPr lang="en" altLang="zh-CN" dirty="0">
                <a:latin typeface="Helvetica" pitchFamily="2" charset="0"/>
              </a:rPr>
              <a:t>`.</a:t>
            </a:r>
            <a:endParaRPr lang="zh-CN" altLang="en-US" dirty="0">
              <a:latin typeface="Helvetica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A17D76-9206-5203-C1BF-C8172A968BDD}"/>
              </a:ext>
            </a:extLst>
          </p:cNvPr>
          <p:cNvSpPr txBox="1"/>
          <p:nvPr/>
        </p:nvSpPr>
        <p:spPr>
          <a:xfrm>
            <a:off x="5686177" y="242088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问题代码（错误设置边界）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B1A307-4EE7-5BC2-BA7F-FC4014F3B48E}"/>
              </a:ext>
            </a:extLst>
          </p:cNvPr>
          <p:cNvSpPr txBox="1"/>
          <p:nvPr/>
        </p:nvSpPr>
        <p:spPr>
          <a:xfrm>
            <a:off x="5681039" y="275022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正确代码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0A5611-3C68-A570-9406-DD44D7B7570B}"/>
              </a:ext>
            </a:extLst>
          </p:cNvPr>
          <p:cNvSpPr txBox="1">
            <a:spLocks/>
          </p:cNvSpPr>
          <p:nvPr/>
        </p:nvSpPr>
        <p:spPr bwMode="auto">
          <a:xfrm>
            <a:off x="548097" y="3429000"/>
            <a:ext cx="8047806" cy="5040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hangingPunct="1">
              <a:buNone/>
            </a:pPr>
            <a:r>
              <a:rPr lang="zh-CN" altLang="en-US" dirty="0">
                <a:latin typeface="Helvetica" pitchFamily="2" charset="0"/>
              </a:rPr>
              <a:t>指令：</a:t>
            </a:r>
            <a:r>
              <a:rPr lang="en" altLang="zh-CN" dirty="0">
                <a:latin typeface="Helvetica" pitchFamily="2" charset="0"/>
              </a:rPr>
              <a:t>Compile and run </a:t>
            </a:r>
            <a:r>
              <a:rPr lang="en-US" altLang="zh-CN" dirty="0">
                <a:latin typeface="Helvetica" pitchFamily="2" charset="0"/>
              </a:rPr>
              <a:t>`</a:t>
            </a:r>
            <a:r>
              <a:rPr lang="en" altLang="zh-CN" dirty="0" err="1">
                <a:latin typeface="Helvetica" pitchFamily="2" charset="0"/>
              </a:rPr>
              <a:t>test_case.cpp</a:t>
            </a:r>
            <a:r>
              <a:rPr lang="en-US" altLang="zh-CN" dirty="0">
                <a:latin typeface="Helvetica" pitchFamily="2" charset="0"/>
              </a:rPr>
              <a:t>`</a:t>
            </a:r>
            <a:r>
              <a:rPr lang="en" altLang="zh-CN" dirty="0">
                <a:latin typeface="Helvetica" pitchFamily="2" charset="0"/>
              </a:rPr>
              <a:t>.</a:t>
            </a:r>
            <a:endParaRPr lang="zh-CN" altLang="en-US" dirty="0">
              <a:latin typeface="Helvetica" pitchFamily="2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E1E9AED-7778-501D-4FBE-5D7592EF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220" y="3888432"/>
            <a:ext cx="4340005" cy="292494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2B17531-2D9C-DEFB-3DBC-C6C3AD0CE0F1}"/>
              </a:ext>
            </a:extLst>
          </p:cNvPr>
          <p:cNvSpPr txBox="1"/>
          <p:nvPr/>
        </p:nvSpPr>
        <p:spPr>
          <a:xfrm>
            <a:off x="6797225" y="4538845"/>
            <a:ext cx="15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自动调用终端执行编译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35EAFB-BB3A-4237-5334-B86477BC3141}"/>
              </a:ext>
            </a:extLst>
          </p:cNvPr>
          <p:cNvSpPr txBox="1"/>
          <p:nvPr/>
        </p:nvSpPr>
        <p:spPr>
          <a:xfrm>
            <a:off x="6797225" y="5914061"/>
            <a:ext cx="158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自动调用终端运行程序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AA5CA66-988E-BC3F-5FDE-03CF74E2E118}"/>
              </a:ext>
            </a:extLst>
          </p:cNvPr>
          <p:cNvSpPr txBox="1">
            <a:spLocks/>
          </p:cNvSpPr>
          <p:nvPr/>
        </p:nvSpPr>
        <p:spPr bwMode="auto">
          <a:xfrm>
            <a:off x="179512" y="2055248"/>
            <a:ext cx="1802146" cy="9615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latin typeface="Helvetica" pitchFamily="2" charset="0"/>
              </a:rPr>
              <a:t>Debug</a:t>
            </a:r>
          </a:p>
          <a:p>
            <a:pPr marL="0" indent="0" algn="ctr" defTabSz="9144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Helvetica" pitchFamily="2" charset="0"/>
              </a:rPr>
              <a:t>能力</a:t>
            </a:r>
            <a:endParaRPr lang="en-US" altLang="zh-CN" dirty="0">
              <a:latin typeface="Helvetica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1DDDA40-6AFE-E04B-7338-7D754C45ED3D}"/>
              </a:ext>
            </a:extLst>
          </p:cNvPr>
          <p:cNvSpPr txBox="1">
            <a:spLocks/>
          </p:cNvSpPr>
          <p:nvPr/>
        </p:nvSpPr>
        <p:spPr bwMode="auto">
          <a:xfrm>
            <a:off x="179511" y="4870153"/>
            <a:ext cx="1802147" cy="9615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Helvetica" pitchFamily="2" charset="0"/>
              </a:rPr>
              <a:t>工具调用</a:t>
            </a:r>
            <a:endParaRPr lang="en-US" altLang="zh-CN" dirty="0">
              <a:latin typeface="Helvetica" pitchFamily="2" charset="0"/>
            </a:endParaRPr>
          </a:p>
          <a:p>
            <a:pPr marL="0" indent="0" algn="ctr" defTabSz="9144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Helvetica" pitchFamily="2" charset="0"/>
              </a:rPr>
              <a:t>能力</a:t>
            </a:r>
            <a:endParaRPr lang="en-US" altLang="zh-CN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66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3331E-7961-889D-B0A7-4932C85BD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D17B-5296-F060-DBF2-EA9C0D36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代码生成与多模态场景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6005A-43D8-E17F-E254-D29B2BA5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Code Interpreter</a:t>
            </a:r>
            <a:r>
              <a:rPr lang="zh-CN" altLang="en-US" dirty="0"/>
              <a:t> </a:t>
            </a:r>
            <a:r>
              <a:rPr lang="en-US" altLang="zh-CN" dirty="0"/>
              <a:t>(OpenAI)</a:t>
            </a:r>
          </a:p>
          <a:p>
            <a:r>
              <a:rPr lang="en-US" altLang="zh-CN" dirty="0"/>
              <a:t>Open Interpreter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Project)</a:t>
            </a:r>
          </a:p>
          <a:p>
            <a:r>
              <a:rPr lang="en-US" altLang="zh-CN" dirty="0"/>
              <a:t>Codex</a:t>
            </a:r>
            <a:r>
              <a:rPr lang="zh-CN" altLang="en-US" dirty="0"/>
              <a:t> </a:t>
            </a:r>
            <a:r>
              <a:rPr lang="en-US" altLang="zh-CN" dirty="0"/>
              <a:t>(OpenAI,</a:t>
            </a:r>
            <a:r>
              <a:rPr lang="zh-CN" altLang="en-US" dirty="0"/>
              <a:t> </a:t>
            </a:r>
            <a:r>
              <a:rPr lang="en-US" altLang="zh-CN" dirty="0"/>
              <a:t>2025)</a:t>
            </a:r>
          </a:p>
          <a:p>
            <a:r>
              <a:rPr lang="en-US" altLang="zh-CN" dirty="0"/>
              <a:t>Claude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(Anthropic)</a:t>
            </a:r>
            <a:endParaRPr lang="zh-CN" altLang="en-US" dirty="0"/>
          </a:p>
          <a:p>
            <a:endParaRPr lang="zh-CN" altLang="en-US" sz="2800" b="1" dirty="0">
              <a:solidFill>
                <a:srgbClr val="00336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57B3F-7BF6-92B7-1BBD-5EEB071A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63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代码语言的演变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B14CF-6103-F639-5E96-D3C62BF5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66" y="1447118"/>
            <a:ext cx="4804167" cy="2620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17CC5-26BC-E18F-2F1F-A57BFDAD1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23" y="4767023"/>
            <a:ext cx="4925544" cy="1635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A5194-C77F-5837-CEC2-C85FEEC538DF}"/>
              </a:ext>
            </a:extLst>
          </p:cNvPr>
          <p:cNvSpPr txBox="1"/>
          <p:nvPr/>
        </p:nvSpPr>
        <p:spPr>
          <a:xfrm>
            <a:off x="6300192" y="238233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汇编语言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53290-6F71-06D3-3A0C-41E23A059825}"/>
              </a:ext>
            </a:extLst>
          </p:cNvPr>
          <p:cNvSpPr txBox="1"/>
          <p:nvPr/>
        </p:nvSpPr>
        <p:spPr>
          <a:xfrm>
            <a:off x="6750660" y="5261477"/>
            <a:ext cx="1050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C++</a:t>
            </a:r>
            <a:endParaRPr lang="zh-CN" altLang="en-US" sz="4400" b="1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71BB4C0-B0E8-3F84-472E-89F781361160}"/>
              </a:ext>
            </a:extLst>
          </p:cNvPr>
          <p:cNvSpPr/>
          <p:nvPr/>
        </p:nvSpPr>
        <p:spPr>
          <a:xfrm>
            <a:off x="7060004" y="3398652"/>
            <a:ext cx="432048" cy="13681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08D23-15A7-D110-16CD-937923F76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FE9B-FAAF-B4CE-28AC-3BB5F364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AF96C-C57B-34F1-5167-7CAA1687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30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669EC3-43EC-1D47-0CDE-F639D14B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37" y="1279709"/>
            <a:ext cx="7986597" cy="4749029"/>
          </a:xfrm>
        </p:spPr>
        <p:txBody>
          <a:bodyPr/>
          <a:lstStyle/>
          <a:p>
            <a:r>
              <a:rPr lang="en-US" altLang="zh-CN" dirty="0"/>
              <a:t>ChatGPT</a:t>
            </a:r>
            <a:r>
              <a:rPr lang="zh-CN" altLang="en-US" dirty="0"/>
              <a:t>的一项功能，</a:t>
            </a:r>
            <a:r>
              <a:rPr kumimoji="1" lang="zh-CN" altLang="en-US" dirty="0"/>
              <a:t>模型通过生成代码来辅助问题回答，支持可视化图像的生成和处理</a:t>
            </a:r>
            <a:endParaRPr kumimoji="1" lang="en-US" altLang="zh-CN" dirty="0"/>
          </a:p>
          <a:p>
            <a:r>
              <a:rPr lang="zh-CN" altLang="en-US" dirty="0"/>
              <a:t>在后台为大模型提供了</a:t>
            </a:r>
            <a:r>
              <a:rPr lang="en-US" altLang="zh-CN" dirty="0"/>
              <a:t>Python</a:t>
            </a:r>
            <a:r>
              <a:rPr lang="zh-CN" altLang="en-US" dirty="0"/>
              <a:t>代码执行环境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EA9E81-71D4-B73D-8E0C-DBC2808E1B72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3"/>
              </a:rPr>
              <a:t>https://platform.openai.com/docs/assistants/tools/code-interpreter</a:t>
            </a:r>
            <a:endParaRPr lang="en-US" altLang="zh-CN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CEB700-FC22-01CA-62A2-F4D97CC3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088774"/>
            <a:ext cx="5784541" cy="31577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8A65FA-1921-5E3A-6659-5A46DEA2177E}"/>
              </a:ext>
            </a:extLst>
          </p:cNvPr>
          <p:cNvSpPr txBox="1"/>
          <p:nvPr/>
        </p:nvSpPr>
        <p:spPr>
          <a:xfrm>
            <a:off x="755576" y="3059668"/>
            <a:ext cx="346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用户请求：绘制函数 </a:t>
            </a:r>
            <a:r>
              <a:rPr lang="en-US" altLang="zh-CN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1/sin(x)</a:t>
            </a:r>
            <a:endParaRPr lang="zh-CN" altLang="en-US" b="1" dirty="0">
              <a:solidFill>
                <a:srgbClr val="003366"/>
              </a:solidFill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0F97F0-6631-CCA5-599E-90E34F527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2738854"/>
            <a:ext cx="2686556" cy="33764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C1E1B0-961C-C334-760D-D1F113EBBF02}"/>
              </a:ext>
            </a:extLst>
          </p:cNvPr>
          <p:cNvSpPr txBox="1"/>
          <p:nvPr/>
        </p:nvSpPr>
        <p:spPr>
          <a:xfrm>
            <a:off x="5862227" y="6193164"/>
            <a:ext cx="313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后台生成和执行的代码片段</a:t>
            </a:r>
          </a:p>
        </p:txBody>
      </p:sp>
    </p:spTree>
    <p:extLst>
      <p:ext uri="{BB962C8B-B14F-4D97-AF65-F5344CB8AC3E}">
        <p14:creationId xmlns:p14="http://schemas.microsoft.com/office/powerpoint/2010/main" val="3148437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63A48-66E9-487D-D4B6-2D11A62E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DD1A-9A82-6B45-8029-F7ADFAD9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Codex</a:t>
            </a:r>
            <a:r>
              <a:rPr lang="zh-CN" altLang="en-US" dirty="0"/>
              <a:t> </a:t>
            </a:r>
            <a:r>
              <a:rPr lang="en-US" altLang="zh-CN" dirty="0"/>
              <a:t>(2025)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055BE-BBF4-793D-F8A9-C1706C17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196752"/>
            <a:ext cx="8047806" cy="4749029"/>
          </a:xfrm>
        </p:spPr>
        <p:txBody>
          <a:bodyPr/>
          <a:lstStyle/>
          <a:p>
            <a:r>
              <a:rPr lang="en-US" altLang="zh-CN" dirty="0"/>
              <a:t>OpenAI</a:t>
            </a:r>
            <a:r>
              <a:rPr lang="zh-CN" altLang="en-US" dirty="0"/>
              <a:t>于</a:t>
            </a:r>
            <a:r>
              <a:rPr lang="en-US" altLang="zh-CN" dirty="0"/>
              <a:t>2025</a:t>
            </a:r>
            <a:r>
              <a:rPr lang="zh-CN" altLang="en-US" dirty="0"/>
              <a:t>年发布的软件工程智能体</a:t>
            </a:r>
            <a:endParaRPr lang="en-US" altLang="zh-CN" dirty="0"/>
          </a:p>
          <a:p>
            <a:r>
              <a:rPr lang="zh-CN" altLang="en-US" dirty="0"/>
              <a:t>理解用户需求，生成代码，完成小游戏开发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C703A-4FD5-CADA-75E3-A16CFD84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31</a:t>
            </a:fld>
            <a:endParaRPr lang="zh-CN" altLang="en-US"/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71A669E-8108-D6E5-EF77-754039F7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995"/>
            <a:ext cx="7540270" cy="42438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6EA685-3C76-6E60-6CFB-EF6E7DF1DFEF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4"/>
              </a:rPr>
              <a:t>https://openai.com/index/introducing-codex</a:t>
            </a:r>
            <a:r>
              <a:rPr lang="en-US" altLang="zh-CN" sz="1200" dirty="0">
                <a:hlinkClick r:id="rId5"/>
              </a:rPr>
              <a:t>/</a:t>
            </a:r>
            <a:endParaRPr lang="en-US" altLang="zh-CN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C848DA-F533-C908-BA52-226B1F3AE026}"/>
              </a:ext>
            </a:extLst>
          </p:cNvPr>
          <p:cNvSpPr txBox="1"/>
          <p:nvPr/>
        </p:nvSpPr>
        <p:spPr>
          <a:xfrm>
            <a:off x="3770210" y="636033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用户需求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49AFB1-48FF-DECF-5459-8C6CBE46D684}"/>
              </a:ext>
            </a:extLst>
          </p:cNvPr>
          <p:cNvSpPr/>
          <p:nvPr/>
        </p:nvSpPr>
        <p:spPr>
          <a:xfrm>
            <a:off x="899592" y="5301208"/>
            <a:ext cx="4392488" cy="1008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51EDBC-26DD-B7F2-EDBB-3D8C9C790CE2}"/>
              </a:ext>
            </a:extLst>
          </p:cNvPr>
          <p:cNvSpPr txBox="1"/>
          <p:nvPr/>
        </p:nvSpPr>
        <p:spPr>
          <a:xfrm>
            <a:off x="6588224" y="63720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生成代码</a:t>
            </a:r>
          </a:p>
        </p:txBody>
      </p:sp>
    </p:spTree>
    <p:extLst>
      <p:ext uri="{BB962C8B-B14F-4D97-AF65-F5344CB8AC3E}">
        <p14:creationId xmlns:p14="http://schemas.microsoft.com/office/powerpoint/2010/main" val="4060447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2C0E0-5BEF-93DA-967E-15B44946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8A6A-E60F-3975-5AFB-DBFC6A40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E1EB7-E48D-4F03-8D55-F528002C0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32</a:t>
            </a:fld>
            <a:endParaRPr lang="zh-CN" altLang="en-US"/>
          </a:p>
        </p:txBody>
      </p:sp>
      <p:pic>
        <p:nvPicPr>
          <p:cNvPr id="9" name="264166941-37152071-680d-4423-9af3-64836a6f7b60">
            <a:hlinkClick r:id="" action="ppaction://media"/>
            <a:extLst>
              <a:ext uri="{FF2B5EF4-FFF2-40B4-BE49-F238E27FC236}">
                <a16:creationId xmlns:a16="http://schemas.microsoft.com/office/drawing/2014/main" id="{C5565D6B-E89F-DD42-A284-E1B16371B0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766" y="2603324"/>
            <a:ext cx="6844466" cy="385001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469250-DDB1-C77E-2419-AEA0B05F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01" y="1196752"/>
            <a:ext cx="7986597" cy="4749029"/>
          </a:xfrm>
        </p:spPr>
        <p:txBody>
          <a:bodyPr/>
          <a:lstStyle/>
          <a:p>
            <a:r>
              <a:rPr lang="zh-CN" altLang="en-US" dirty="0"/>
              <a:t>理解用户需求，通过在命令行中生成和执行代码，可以访问和控制各类系统资源</a:t>
            </a:r>
            <a:endParaRPr lang="en-US" altLang="zh-CN" dirty="0"/>
          </a:p>
          <a:p>
            <a:r>
              <a:rPr kumimoji="1" lang="zh-CN" altLang="en-US" dirty="0"/>
              <a:t>如：修改设置，生成网页，读取日历或文件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4E360D-39D1-B10C-369F-96461490E3FE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6"/>
              </a:rPr>
              <a:t>https://github.com/OpenInterpreter/open-interpreter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8058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BC055-CD91-00C5-0180-587B741E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0544-9FBE-21E1-8F03-FD5A7ED0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Claude Computer Use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9DCC0-2501-B908-AE0F-6C02A1696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7" y="1124744"/>
            <a:ext cx="8047806" cy="4749029"/>
          </a:xfrm>
        </p:spPr>
        <p:txBody>
          <a:bodyPr/>
          <a:lstStyle/>
          <a:p>
            <a:r>
              <a:rPr lang="zh-CN" altLang="en-US" dirty="0"/>
              <a:t>如果想要实现的操作难以通过普通代码实现？</a:t>
            </a:r>
            <a:endParaRPr lang="en-US" altLang="zh-CN" dirty="0"/>
          </a:p>
          <a:p>
            <a:r>
              <a:rPr lang="zh-CN" altLang="en-US" dirty="0"/>
              <a:t>基于视觉输入（屏幕截图），生成键盘</a:t>
            </a:r>
            <a:r>
              <a:rPr lang="en-US" altLang="zh-CN" dirty="0"/>
              <a:t>/</a:t>
            </a:r>
            <a:r>
              <a:rPr lang="zh-CN" altLang="en-US" dirty="0"/>
              <a:t>鼠标操作序列（类似代码），控制电脑完成请求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0B3A8-1A86-44ED-5804-470F7F49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33</a:t>
            </a:fld>
            <a:endParaRPr lang="zh-CN" altLang="en-US"/>
          </a:p>
        </p:txBody>
      </p:sp>
      <p:pic>
        <p:nvPicPr>
          <p:cNvPr id="8" name="图片 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E281807E-CB2F-ED7B-3D4A-ADA0CD1F0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83" y="2561667"/>
            <a:ext cx="6665033" cy="39011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1B510C-1842-E816-17A3-8BD5C220C4CC}"/>
              </a:ext>
            </a:extLst>
          </p:cNvPr>
          <p:cNvSpPr txBox="1"/>
          <p:nvPr/>
        </p:nvSpPr>
        <p:spPr>
          <a:xfrm>
            <a:off x="133806" y="6464369"/>
            <a:ext cx="84249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4"/>
              </a:rPr>
              <a:t>https://www.anthropic.com/news/3-5-models-and-computer-use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74658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代码语言的演变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4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A5194-C77F-5837-CEC2-C85FEEC538DF}"/>
              </a:ext>
            </a:extLst>
          </p:cNvPr>
          <p:cNvSpPr txBox="1"/>
          <p:nvPr/>
        </p:nvSpPr>
        <p:spPr>
          <a:xfrm>
            <a:off x="5861521" y="2068087"/>
            <a:ext cx="1863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Python</a:t>
            </a:r>
            <a:endParaRPr lang="zh-CN" alt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53290-6F71-06D3-3A0C-41E23A059825}"/>
              </a:ext>
            </a:extLst>
          </p:cNvPr>
          <p:cNvSpPr txBox="1"/>
          <p:nvPr/>
        </p:nvSpPr>
        <p:spPr>
          <a:xfrm>
            <a:off x="5770354" y="51141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自然语言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56768-FAA6-7F9A-46A8-D5B58B62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628800"/>
            <a:ext cx="4074665" cy="199471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AD0881CB-92C2-EF8A-2128-3125E444BAA4}"/>
              </a:ext>
            </a:extLst>
          </p:cNvPr>
          <p:cNvSpPr/>
          <p:nvPr/>
        </p:nvSpPr>
        <p:spPr>
          <a:xfrm>
            <a:off x="6532979" y="3241946"/>
            <a:ext cx="432048" cy="13681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0438D9-749F-A01C-79EB-D0DB85B08E73}"/>
              </a:ext>
            </a:extLst>
          </p:cNvPr>
          <p:cNvSpPr txBox="1"/>
          <p:nvPr/>
        </p:nvSpPr>
        <p:spPr>
          <a:xfrm>
            <a:off x="7017553" y="345965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/>
              <a:t>？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06293-2E02-574E-6797-7BFB4894C709}"/>
              </a:ext>
            </a:extLst>
          </p:cNvPr>
          <p:cNvSpPr txBox="1"/>
          <p:nvPr/>
        </p:nvSpPr>
        <p:spPr>
          <a:xfrm>
            <a:off x="1216361" y="4826122"/>
            <a:ext cx="38731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0066CC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写一段程序，</a:t>
            </a:r>
          </a:p>
          <a:p>
            <a:r>
              <a:rPr lang="zh-CN" altLang="en-US" sz="3200" b="1">
                <a:solidFill>
                  <a:srgbClr val="0066CC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输出 “</a:t>
            </a:r>
            <a:r>
              <a:rPr lang="en-US" altLang="zh-CN" sz="3200" b="1">
                <a:solidFill>
                  <a:srgbClr val="0066CC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Hello World!</a:t>
            </a:r>
            <a:r>
              <a:rPr lang="zh-CN" altLang="en-US" sz="3200" b="1">
                <a:solidFill>
                  <a:srgbClr val="0066CC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5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3BFA-DBDA-5ACB-CB62-E5A78531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3"/>
            <a:ext cx="7886700" cy="1008112"/>
          </a:xfrm>
        </p:spPr>
        <p:txBody>
          <a:bodyPr/>
          <a:lstStyle/>
          <a:p>
            <a:r>
              <a:rPr lang="zh-CN" altLang="en-US"/>
              <a:t>自动代码生成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D4B35-2F8A-6675-075A-B54219C4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5</a:t>
            </a:fld>
            <a:endParaRPr lang="zh-CN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3CA264-8160-629C-4154-EC5A24F8F432}"/>
              </a:ext>
            </a:extLst>
          </p:cNvPr>
          <p:cNvGrpSpPr/>
          <p:nvPr/>
        </p:nvGrpSpPr>
        <p:grpSpPr>
          <a:xfrm>
            <a:off x="164437" y="1196752"/>
            <a:ext cx="8706539" cy="1152128"/>
            <a:chOff x="164437" y="1196752"/>
            <a:chExt cx="8706539" cy="11521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5C7F9A-933D-89FA-5977-5A7C0987B8E1}"/>
                </a:ext>
              </a:extLst>
            </p:cNvPr>
            <p:cNvSpPr txBox="1"/>
            <p:nvPr/>
          </p:nvSpPr>
          <p:spPr>
            <a:xfrm>
              <a:off x="164437" y="1196752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/>
                <a:t>一般编程过程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54FC339-FC4A-1FD5-FDA2-9FCF94D4A8E5}"/>
                </a:ext>
              </a:extLst>
            </p:cNvPr>
            <p:cNvSpPr/>
            <p:nvPr/>
          </p:nvSpPr>
          <p:spPr>
            <a:xfrm>
              <a:off x="323528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任务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42FE043-4894-A1E6-7CE3-15F0EF88D712}"/>
                </a:ext>
              </a:extLst>
            </p:cNvPr>
            <p:cNvSpPr/>
            <p:nvPr/>
          </p:nvSpPr>
          <p:spPr>
            <a:xfrm>
              <a:off x="2186058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程序员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7E8FB7F-E8CB-58A9-6D92-E8CCEF99688D}"/>
                </a:ext>
              </a:extLst>
            </p:cNvPr>
            <p:cNvSpPr/>
            <p:nvPr/>
          </p:nvSpPr>
          <p:spPr>
            <a:xfrm>
              <a:off x="4048589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代码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52CC5FE-1C6B-9DD3-16E5-742A5A4AD086}"/>
                </a:ext>
              </a:extLst>
            </p:cNvPr>
            <p:cNvSpPr/>
            <p:nvPr/>
          </p:nvSpPr>
          <p:spPr>
            <a:xfrm>
              <a:off x="5940152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编译器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8BD77BB-972F-4195-EA52-64529C58AD09}"/>
                </a:ext>
              </a:extLst>
            </p:cNvPr>
            <p:cNvSpPr/>
            <p:nvPr/>
          </p:nvSpPr>
          <p:spPr>
            <a:xfrm>
              <a:off x="7718848" y="1772816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结果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765506-B5EA-EF02-FBBB-B41A01E117C1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1475656" y="2060848"/>
              <a:ext cx="7104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33324EB-2F93-0D9E-36C5-C9E9AC6267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338186" y="2060848"/>
              <a:ext cx="7104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FA1D8D-C554-2D60-6117-AA7EECF772FB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200717" y="2060848"/>
              <a:ext cx="7394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E0D4E25-0D8E-4340-A3E6-4D7BF6E8CC7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7092280" y="2060848"/>
              <a:ext cx="6265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80D3C8-C681-E16C-D880-1894A386E520}"/>
              </a:ext>
            </a:extLst>
          </p:cNvPr>
          <p:cNvGrpSpPr/>
          <p:nvPr/>
        </p:nvGrpSpPr>
        <p:grpSpPr>
          <a:xfrm>
            <a:off x="189489" y="2765358"/>
            <a:ext cx="8706539" cy="1959786"/>
            <a:chOff x="189489" y="2765358"/>
            <a:chExt cx="8706539" cy="19597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E08044-BE33-8836-DE91-6C0D4C869D93}"/>
                </a:ext>
              </a:extLst>
            </p:cNvPr>
            <p:cNvSpPr txBox="1"/>
            <p:nvPr/>
          </p:nvSpPr>
          <p:spPr>
            <a:xfrm>
              <a:off x="189489" y="2765358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传统自动代码生成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EAEA363-B9FF-8904-8423-F474EE483D55}"/>
                </a:ext>
              </a:extLst>
            </p:cNvPr>
            <p:cNvSpPr/>
            <p:nvPr/>
          </p:nvSpPr>
          <p:spPr>
            <a:xfrm>
              <a:off x="348580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任务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ED8BF95-3E25-51BD-6FDF-06F5BDDF161D}"/>
                </a:ext>
              </a:extLst>
            </p:cNvPr>
            <p:cNvSpPr/>
            <p:nvPr/>
          </p:nvSpPr>
          <p:spPr>
            <a:xfrm>
              <a:off x="2211110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程序员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54007ED-3B25-2445-B1FF-3E42F9CD4D76}"/>
                </a:ext>
              </a:extLst>
            </p:cNvPr>
            <p:cNvSpPr/>
            <p:nvPr/>
          </p:nvSpPr>
          <p:spPr>
            <a:xfrm>
              <a:off x="4073641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代码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948A4E3-1E39-B436-2424-054FED8BBBB8}"/>
                </a:ext>
              </a:extLst>
            </p:cNvPr>
            <p:cNvSpPr/>
            <p:nvPr/>
          </p:nvSpPr>
          <p:spPr>
            <a:xfrm>
              <a:off x="5965204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编译器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BE5BEE0-A852-B322-0CD1-5E93C643FB93}"/>
                </a:ext>
              </a:extLst>
            </p:cNvPr>
            <p:cNvSpPr/>
            <p:nvPr/>
          </p:nvSpPr>
          <p:spPr>
            <a:xfrm>
              <a:off x="7743900" y="3394208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结果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C08A89F-A1B8-D8CA-5A9D-9C3AFD2AD574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1500708" y="3682240"/>
              <a:ext cx="7104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1BF8010-BA01-29A1-C56F-D0BE9FD45086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3363238" y="3682240"/>
              <a:ext cx="7104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E76278F-62F1-705A-9C5A-BCF065849DB6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>
              <a:off x="5225769" y="3682240"/>
              <a:ext cx="7394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26AB1DC-2D7D-2AA7-7B72-3774ED4E56E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7117332" y="3682240"/>
              <a:ext cx="6265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C37A18E4-98FB-7D3B-A779-556CD98A0A01}"/>
                </a:ext>
              </a:extLst>
            </p:cNvPr>
            <p:cNvSpPr/>
            <p:nvPr/>
          </p:nvSpPr>
          <p:spPr>
            <a:xfrm>
              <a:off x="4788024" y="4149080"/>
              <a:ext cx="1587024" cy="5760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IDE </a:t>
              </a:r>
              <a:r>
                <a:rPr lang="zh-CN" altLang="en-US">
                  <a:solidFill>
                    <a:schemeClr val="tx1"/>
                  </a:solidFill>
                </a:rPr>
                <a:t>代码补全</a:t>
              </a:r>
            </a:p>
          </p:txBody>
        </p: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2D855B86-6BC5-8AAB-731B-B49560AB2FDA}"/>
                </a:ext>
              </a:extLst>
            </p:cNvPr>
            <p:cNvCxnSpPr>
              <a:cxnSpLocks/>
              <a:stCxn id="31" idx="2"/>
              <a:endCxn id="49" idx="3"/>
            </p:cNvCxnSpPr>
            <p:nvPr/>
          </p:nvCxnSpPr>
          <p:spPr>
            <a:xfrm rot="5400000">
              <a:off x="6224738" y="4120582"/>
              <a:ext cx="466840" cy="16622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75C52C21-9795-F384-1C11-B30A3F343F85}"/>
                </a:ext>
              </a:extLst>
            </p:cNvPr>
            <p:cNvCxnSpPr>
              <a:cxnSpLocks/>
              <a:stCxn id="49" idx="1"/>
              <a:endCxn id="30" idx="2"/>
            </p:cNvCxnSpPr>
            <p:nvPr/>
          </p:nvCxnSpPr>
          <p:spPr>
            <a:xfrm rot="10800000">
              <a:off x="4649706" y="3970272"/>
              <a:ext cx="138319" cy="46684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7BFAAFA-1CBE-6264-5430-F4AB2E86CA41}"/>
              </a:ext>
            </a:extLst>
          </p:cNvPr>
          <p:cNvSpPr txBox="1"/>
          <p:nvPr/>
        </p:nvSpPr>
        <p:spPr>
          <a:xfrm>
            <a:off x="189489" y="4638483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AI</a:t>
            </a:r>
            <a:r>
              <a:rPr lang="zh-CN" altLang="en-US" sz="2800" b="1"/>
              <a:t> 辅助编程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B0D83AC-7A5D-A960-56D8-DD2EC5D11DBD}"/>
              </a:ext>
            </a:extLst>
          </p:cNvPr>
          <p:cNvGrpSpPr/>
          <p:nvPr/>
        </p:nvGrpSpPr>
        <p:grpSpPr>
          <a:xfrm>
            <a:off x="363721" y="5229200"/>
            <a:ext cx="8547448" cy="1514532"/>
            <a:chOff x="363721" y="5229200"/>
            <a:chExt cx="8547448" cy="151453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2B7C1A0-6051-CF93-572B-CDC822853456}"/>
                </a:ext>
              </a:extLst>
            </p:cNvPr>
            <p:cNvSpPr/>
            <p:nvPr/>
          </p:nvSpPr>
          <p:spPr>
            <a:xfrm>
              <a:off x="363721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任务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1D4C4AC-3703-9B96-85EF-D3C45E08F31E}"/>
                </a:ext>
              </a:extLst>
            </p:cNvPr>
            <p:cNvSpPr/>
            <p:nvPr/>
          </p:nvSpPr>
          <p:spPr>
            <a:xfrm>
              <a:off x="2226251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程序员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CE9A0EC-B076-9FB7-41FE-64FF2A80F5B0}"/>
                </a:ext>
              </a:extLst>
            </p:cNvPr>
            <p:cNvSpPr/>
            <p:nvPr/>
          </p:nvSpPr>
          <p:spPr>
            <a:xfrm>
              <a:off x="4342883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代码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1A835C1A-26A7-F21B-6E3F-CF0376309E80}"/>
                </a:ext>
              </a:extLst>
            </p:cNvPr>
            <p:cNvSpPr/>
            <p:nvPr/>
          </p:nvSpPr>
          <p:spPr>
            <a:xfrm>
              <a:off x="6032098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编译器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7FB2AD9-CF94-1F89-E9DD-310B3A99FFD8}"/>
                </a:ext>
              </a:extLst>
            </p:cNvPr>
            <p:cNvSpPr/>
            <p:nvPr/>
          </p:nvSpPr>
          <p:spPr>
            <a:xfrm>
              <a:off x="7759041" y="5229200"/>
              <a:ext cx="1152128" cy="57606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结果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5637EC-6A6D-5C1F-9BEC-C398A9771190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1515849" y="5517232"/>
              <a:ext cx="7104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452AA65-032D-1C59-EB52-BECB4644FA95}"/>
                </a:ext>
              </a:extLst>
            </p:cNvPr>
            <p:cNvCxnSpPr>
              <a:cxnSpLocks/>
              <a:stCxn id="39" idx="3"/>
              <a:endCxn id="40" idx="1"/>
            </p:cNvCxnSpPr>
            <p:nvPr/>
          </p:nvCxnSpPr>
          <p:spPr>
            <a:xfrm>
              <a:off x="3378379" y="5517232"/>
              <a:ext cx="9645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8F2954D-FA80-A265-F588-F4CA17AF79A4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>
              <a:off x="5495011" y="5517232"/>
              <a:ext cx="5370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A850EA7-BEFA-226F-7E91-07E8BAF39503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7184226" y="5517232"/>
              <a:ext cx="57481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41F44096-1645-2656-C3DF-A0AC808F214B}"/>
                </a:ext>
              </a:extLst>
            </p:cNvPr>
            <p:cNvSpPr/>
            <p:nvPr/>
          </p:nvSpPr>
          <p:spPr>
            <a:xfrm>
              <a:off x="4267461" y="6165303"/>
              <a:ext cx="1302973" cy="5760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神经网络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BC963B8-1935-45DB-356D-4BCE655EF8A2}"/>
                </a:ext>
              </a:extLst>
            </p:cNvPr>
            <p:cNvSpPr/>
            <p:nvPr/>
          </p:nvSpPr>
          <p:spPr>
            <a:xfrm>
              <a:off x="1663451" y="6167668"/>
              <a:ext cx="2266177" cy="5760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自然语言</a:t>
              </a:r>
              <a:r>
                <a:rPr lang="en-US" altLang="zh-CN" dirty="0">
                  <a:solidFill>
                    <a:schemeClr val="tx1"/>
                  </a:solidFill>
                </a:rPr>
                <a:t>/</a:t>
              </a:r>
              <a:r>
                <a:rPr lang="zh-CN" altLang="en-US" dirty="0">
                  <a:solidFill>
                    <a:schemeClr val="tx1"/>
                  </a:solidFill>
                </a:rPr>
                <a:t>部分代码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DA79559-6B02-B182-50C9-35BBF073BFEA}"/>
                </a:ext>
              </a:extLst>
            </p:cNvPr>
            <p:cNvCxnSpPr>
              <a:cxnSpLocks/>
              <a:stCxn id="64" idx="3"/>
              <a:endCxn id="58" idx="1"/>
            </p:cNvCxnSpPr>
            <p:nvPr/>
          </p:nvCxnSpPr>
          <p:spPr>
            <a:xfrm flipV="1">
              <a:off x="3929628" y="6453335"/>
              <a:ext cx="337833" cy="23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589C94-B7EA-BAAF-F23D-2AD88044C370}"/>
                </a:ext>
              </a:extLst>
            </p:cNvPr>
            <p:cNvCxnSpPr>
              <a:cxnSpLocks/>
              <a:stCxn id="39" idx="2"/>
              <a:endCxn id="64" idx="0"/>
            </p:cNvCxnSpPr>
            <p:nvPr/>
          </p:nvCxnSpPr>
          <p:spPr>
            <a:xfrm flipH="1">
              <a:off x="2796540" y="5805264"/>
              <a:ext cx="5775" cy="3624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2D68772-9DAE-C366-9520-CA30580AA358}"/>
                </a:ext>
              </a:extLst>
            </p:cNvPr>
            <p:cNvCxnSpPr>
              <a:cxnSpLocks/>
              <a:stCxn id="58" idx="0"/>
              <a:endCxn id="40" idx="2"/>
            </p:cNvCxnSpPr>
            <p:nvPr/>
          </p:nvCxnSpPr>
          <p:spPr>
            <a:xfrm flipH="1" flipV="1">
              <a:off x="4918947" y="5805264"/>
              <a:ext cx="1" cy="3600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69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18EB-4110-9570-B2C8-81A33DE2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自动代码生成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A27FE-3024-73D3-B5E0-5EBA9D3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6</a:t>
            </a:fld>
            <a:endParaRPr lang="zh-CN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C4ED0-3506-C854-63B9-6EF1CB97AB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4325" y="1296597"/>
            <a:ext cx="851535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effectLst/>
                <a:latin typeface="Helvetica" pitchFamily="2" charset="0"/>
              </a:rPr>
              <a:t>自动代码生成，或程序合成 </a:t>
            </a:r>
            <a:r>
              <a:rPr lang="en-US" altLang="zh-CN">
                <a:effectLst/>
                <a:latin typeface="Helvetica" pitchFamily="2" charset="0"/>
              </a:rPr>
              <a:t>(program synthesis)</a:t>
            </a:r>
            <a:r>
              <a:rPr lang="zh-CN" altLang="en-US">
                <a:effectLst/>
                <a:latin typeface="Helvetica" pitchFamily="2" charset="0"/>
              </a:rPr>
              <a:t>，是计算机科学领域长久以来的一大难题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0CAAB9-DBC9-4572-2AAE-2FBEACCC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8880"/>
            <a:ext cx="9144000" cy="3937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8C27E-D03D-4F7C-6A8C-75ED4A737223}"/>
              </a:ext>
            </a:extLst>
          </p:cNvPr>
          <p:cNvSpPr txBox="1"/>
          <p:nvPr/>
        </p:nvSpPr>
        <p:spPr>
          <a:xfrm>
            <a:off x="4992874" y="5733256"/>
            <a:ext cx="4135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66CC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</a:rPr>
              <a:t>自动代码生成进入新阶段：预训练模型</a:t>
            </a:r>
          </a:p>
          <a:p>
            <a:r>
              <a:rPr lang="zh-CN" altLang="en-US" dirty="0">
                <a:solidFill>
                  <a:srgbClr val="0066CC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</a:rPr>
              <a:t>使生成复杂的、正确的代码成为可能</a:t>
            </a:r>
          </a:p>
        </p:txBody>
      </p:sp>
    </p:spTree>
    <p:extLst>
      <p:ext uri="{BB962C8B-B14F-4D97-AF65-F5344CB8AC3E}">
        <p14:creationId xmlns:p14="http://schemas.microsoft.com/office/powerpoint/2010/main" val="136053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4D02-7EAF-6144-BED7-6E32B7E2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基于神经网络的代码生成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F922B-9008-D21F-E01A-3546AF79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E6934-F43D-4A96-7F03-C0C3A3B3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2" y="1606816"/>
            <a:ext cx="7314132" cy="383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E569F-9386-F1AD-5D29-B575083DDB71}"/>
              </a:ext>
            </a:extLst>
          </p:cNvPr>
          <p:cNvSpPr txBox="1"/>
          <p:nvPr/>
        </p:nvSpPr>
        <p:spPr>
          <a:xfrm>
            <a:off x="2106421" y="5648473"/>
            <a:ext cx="4931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/>
              <a:t>Github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Copilot </a:t>
            </a:r>
            <a:r>
              <a:rPr lang="zh-CN" altLang="en-US" sz="3600" b="1" dirty="0"/>
              <a:t>代码补全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17C4C-CA35-F5B4-9A93-2C3C7FEDE950}"/>
              </a:ext>
            </a:extLst>
          </p:cNvPr>
          <p:cNvSpPr txBox="1"/>
          <p:nvPr/>
        </p:nvSpPr>
        <p:spPr>
          <a:xfrm>
            <a:off x="179512" y="6498054"/>
            <a:ext cx="460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https://github.com/features/copilot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76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93C3-147E-521F-1D11-2C22328C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基于深度学习的代码生成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57A7-CBED-1432-087E-1EFBC8CA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D9266-031B-6FC9-D6E4-11B838F1E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22" y="1340768"/>
            <a:ext cx="4151138" cy="4653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3F88A-1E2D-E24D-C385-3FC2699E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09" y="1340768"/>
            <a:ext cx="3730482" cy="4749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9C7F8-04AC-EE9C-EBBC-9C6020D95DFC}"/>
              </a:ext>
            </a:extLst>
          </p:cNvPr>
          <p:cNvSpPr txBox="1"/>
          <p:nvPr/>
        </p:nvSpPr>
        <p:spPr>
          <a:xfrm>
            <a:off x="211660" y="6168405"/>
            <a:ext cx="4107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AlphaCode</a:t>
            </a:r>
            <a:r>
              <a:rPr lang="zh-CN" altLang="en-US" sz="2800" b="1"/>
              <a:t> 解决编程题目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C16D7-CBEB-C824-3663-FC1D46F03B21}"/>
              </a:ext>
            </a:extLst>
          </p:cNvPr>
          <p:cNvSpPr txBox="1"/>
          <p:nvPr/>
        </p:nvSpPr>
        <p:spPr>
          <a:xfrm>
            <a:off x="4695978" y="6105775"/>
            <a:ext cx="405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ChatGPT </a:t>
            </a:r>
            <a:r>
              <a:rPr lang="zh-CN" altLang="en-US" sz="2800" b="1"/>
              <a:t>具备编程的能力</a:t>
            </a:r>
          </a:p>
        </p:txBody>
      </p:sp>
    </p:spTree>
    <p:extLst>
      <p:ext uri="{BB962C8B-B14F-4D97-AF65-F5344CB8AC3E}">
        <p14:creationId xmlns:p14="http://schemas.microsoft.com/office/powerpoint/2010/main" val="345438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AC43-0361-5680-2EA4-65153ABC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代码生成的基本原理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7974-7FE2-68EB-CA2A-ED693D9C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语言模型（</a:t>
            </a:r>
            <a:r>
              <a:rPr lang="en-US" altLang="zh-CN" dirty="0"/>
              <a:t>Language Model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自回归范式：预测下一个词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131EB-E5CC-7CEB-5783-228A21A4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9</a:t>
            </a:fld>
            <a:endParaRPr lang="zh-CN" alt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BFB822-7338-DEE9-A6B7-C0CF38BEFF5A}"/>
              </a:ext>
            </a:extLst>
          </p:cNvPr>
          <p:cNvSpPr/>
          <p:nvPr/>
        </p:nvSpPr>
        <p:spPr>
          <a:xfrm>
            <a:off x="2267744" y="3933056"/>
            <a:ext cx="4824532" cy="1457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语言模型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Transformer </a:t>
            </a:r>
            <a:r>
              <a:rPr lang="zh-CN" altLang="en-US" sz="2400" dirty="0">
                <a:solidFill>
                  <a:schemeClr val="tx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架构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77E019-C836-3839-7DA5-90DA2789A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46512"/>
              </p:ext>
            </p:extLst>
          </p:nvPr>
        </p:nvGraphicFramePr>
        <p:xfrm>
          <a:off x="1329912" y="3070849"/>
          <a:ext cx="5146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97">
                  <a:extLst>
                    <a:ext uri="{9D8B030D-6E8A-4147-A177-3AD203B41FA5}">
                      <a16:colId xmlns:a16="http://schemas.microsoft.com/office/drawing/2014/main" val="3755566124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3270202123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933056103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4154628867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109124328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726314971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1428720800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395484062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707289211"/>
                    </a:ext>
                  </a:extLst>
                </a:gridCol>
                <a:gridCol w="514697">
                  <a:extLst>
                    <a:ext uri="{9D8B030D-6E8A-4147-A177-3AD203B41FA5}">
                      <a16:colId xmlns:a16="http://schemas.microsoft.com/office/drawing/2014/main" val="4202608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8969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0FD1530-D226-4D14-08BE-F969A9415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844962"/>
              </p:ext>
            </p:extLst>
          </p:nvPr>
        </p:nvGraphicFramePr>
        <p:xfrm>
          <a:off x="2883138" y="5888261"/>
          <a:ext cx="35937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392">
                  <a:extLst>
                    <a:ext uri="{9D8B030D-6E8A-4147-A177-3AD203B41FA5}">
                      <a16:colId xmlns:a16="http://schemas.microsoft.com/office/drawing/2014/main" val="109124328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726314971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1428720800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395484062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707289211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4202608521"/>
                    </a:ext>
                  </a:extLst>
                </a:gridCol>
                <a:gridCol w="513392">
                  <a:extLst>
                    <a:ext uri="{9D8B030D-6E8A-4147-A177-3AD203B41FA5}">
                      <a16:colId xmlns:a16="http://schemas.microsoft.com/office/drawing/2014/main" val="160455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89693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8E3F6-8D7F-C0B2-805F-F4DC707983FD}"/>
              </a:ext>
            </a:extLst>
          </p:cNvPr>
          <p:cNvCxnSpPr/>
          <p:nvPr/>
        </p:nvCxnSpPr>
        <p:spPr>
          <a:xfrm>
            <a:off x="3095052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3A77E1-6D1E-EF20-A76B-A05ACF7D782D}"/>
              </a:ext>
            </a:extLst>
          </p:cNvPr>
          <p:cNvCxnSpPr/>
          <p:nvPr/>
        </p:nvCxnSpPr>
        <p:spPr>
          <a:xfrm>
            <a:off x="3671249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341852-8911-5C0F-E2AA-D759D6A47138}"/>
              </a:ext>
            </a:extLst>
          </p:cNvPr>
          <p:cNvCxnSpPr/>
          <p:nvPr/>
        </p:nvCxnSpPr>
        <p:spPr>
          <a:xfrm>
            <a:off x="4172290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2AC52C-694C-DDA0-B705-D3E471AE701A}"/>
              </a:ext>
            </a:extLst>
          </p:cNvPr>
          <p:cNvCxnSpPr/>
          <p:nvPr/>
        </p:nvCxnSpPr>
        <p:spPr>
          <a:xfrm>
            <a:off x="4710910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B24226-F0F7-7C1E-9C28-AEA0EB47A01C}"/>
              </a:ext>
            </a:extLst>
          </p:cNvPr>
          <p:cNvCxnSpPr/>
          <p:nvPr/>
        </p:nvCxnSpPr>
        <p:spPr>
          <a:xfrm>
            <a:off x="5211951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60B41C-E4A4-A8B0-5F4A-DB30E5F73BF0}"/>
              </a:ext>
            </a:extLst>
          </p:cNvPr>
          <p:cNvCxnSpPr/>
          <p:nvPr/>
        </p:nvCxnSpPr>
        <p:spPr>
          <a:xfrm>
            <a:off x="5725518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CA92C4-CD5C-DC40-BFF6-B8450798F1FC}"/>
              </a:ext>
            </a:extLst>
          </p:cNvPr>
          <p:cNvCxnSpPr/>
          <p:nvPr/>
        </p:nvCxnSpPr>
        <p:spPr>
          <a:xfrm>
            <a:off x="6239085" y="3441689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51AB32-4DA9-94AD-390A-5054C3B38916}"/>
              </a:ext>
            </a:extLst>
          </p:cNvPr>
          <p:cNvCxnSpPr/>
          <p:nvPr/>
        </p:nvCxnSpPr>
        <p:spPr>
          <a:xfrm>
            <a:off x="3110793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40D8AB-D146-C0FC-9577-F72931B41242}"/>
              </a:ext>
            </a:extLst>
          </p:cNvPr>
          <p:cNvCxnSpPr/>
          <p:nvPr/>
        </p:nvCxnSpPr>
        <p:spPr>
          <a:xfrm>
            <a:off x="3686990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05C636-68BA-9BB4-C6F5-1AC0F82B06D9}"/>
              </a:ext>
            </a:extLst>
          </p:cNvPr>
          <p:cNvCxnSpPr/>
          <p:nvPr/>
        </p:nvCxnSpPr>
        <p:spPr>
          <a:xfrm>
            <a:off x="4188031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0D014F-0A65-101D-07E1-B730758224BD}"/>
              </a:ext>
            </a:extLst>
          </p:cNvPr>
          <p:cNvCxnSpPr/>
          <p:nvPr/>
        </p:nvCxnSpPr>
        <p:spPr>
          <a:xfrm>
            <a:off x="4726651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CEAEE6-8C8C-08F6-DCB1-75EBCE1BDB9F}"/>
              </a:ext>
            </a:extLst>
          </p:cNvPr>
          <p:cNvCxnSpPr/>
          <p:nvPr/>
        </p:nvCxnSpPr>
        <p:spPr>
          <a:xfrm>
            <a:off x="5227692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BA3FFE-9B3F-4457-8657-69DBD31E40AC}"/>
              </a:ext>
            </a:extLst>
          </p:cNvPr>
          <p:cNvCxnSpPr/>
          <p:nvPr/>
        </p:nvCxnSpPr>
        <p:spPr>
          <a:xfrm>
            <a:off x="5741259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23679F-8DF1-9841-AE51-EEEC563880A9}"/>
              </a:ext>
            </a:extLst>
          </p:cNvPr>
          <p:cNvCxnSpPr/>
          <p:nvPr/>
        </p:nvCxnSpPr>
        <p:spPr>
          <a:xfrm>
            <a:off x="6254826" y="5397541"/>
            <a:ext cx="0" cy="483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22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RkOWI0ZDVhODk5OWZmYTlmNWZlOGI1NDY0YzQxODcifQ==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5311</TotalTime>
  <Words>1891</Words>
  <Application>Microsoft Macintosh PowerPoint</Application>
  <PresentationFormat>全屏显示(4:3)</PresentationFormat>
  <Paragraphs>315</Paragraphs>
  <Slides>33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微软雅黑</vt:lpstr>
      <vt:lpstr>Kaiti TC</vt:lpstr>
      <vt:lpstr>PingFang SC</vt:lpstr>
      <vt:lpstr>Arial</vt:lpstr>
      <vt:lpstr>Calibri</vt:lpstr>
      <vt:lpstr>Calibri Light</vt:lpstr>
      <vt:lpstr>Consolas</vt:lpstr>
      <vt:lpstr>Helvetica</vt:lpstr>
      <vt:lpstr>Wingdings</vt:lpstr>
      <vt:lpstr>Office Theme</vt:lpstr>
      <vt:lpstr>AI在编程领域的应用</vt:lpstr>
      <vt:lpstr>本讲内容提要</vt:lpstr>
      <vt:lpstr>代码语言的演变</vt:lpstr>
      <vt:lpstr>代码语言的演变</vt:lpstr>
      <vt:lpstr>自动代码生成</vt:lpstr>
      <vt:lpstr>自动代码生成</vt:lpstr>
      <vt:lpstr>基于神经网络的代码生成</vt:lpstr>
      <vt:lpstr>基于深度学习的代码生成</vt:lpstr>
      <vt:lpstr>AI代码生成的基本原理</vt:lpstr>
      <vt:lpstr>AI代码生成的基本原理</vt:lpstr>
      <vt:lpstr>AI代码生成的发展</vt:lpstr>
      <vt:lpstr>AI代码生成产品</vt:lpstr>
      <vt:lpstr>Codex (2021)</vt:lpstr>
      <vt:lpstr>AlphaCode</vt:lpstr>
      <vt:lpstr>ChatGPT 代码生成</vt:lpstr>
      <vt:lpstr>DeepSeek-R1 深度思考</vt:lpstr>
      <vt:lpstr>DeepSeek-R1 深度思考</vt:lpstr>
      <vt:lpstr>DeepSeek-R1 深度思考</vt:lpstr>
      <vt:lpstr>Github Copilot</vt:lpstr>
      <vt:lpstr>Github Copilot</vt:lpstr>
      <vt:lpstr>CodeGeeX</vt:lpstr>
      <vt:lpstr>CodeGeeX4-ALL-9B</vt:lpstr>
      <vt:lpstr>CodeGeeX 代码生成插件</vt:lpstr>
      <vt:lpstr>Cursor</vt:lpstr>
      <vt:lpstr>Cursor 代码补全示例</vt:lpstr>
      <vt:lpstr>Cursor 代码生成示例</vt:lpstr>
      <vt:lpstr>Cursor 代码翻译示例</vt:lpstr>
      <vt:lpstr>Cursor 的更多可能</vt:lpstr>
      <vt:lpstr>AI 代码生成与多模态场景</vt:lpstr>
      <vt:lpstr>Code Interpreter</vt:lpstr>
      <vt:lpstr>Codex (2025)</vt:lpstr>
      <vt:lpstr>Open Interpreter</vt:lpstr>
      <vt:lpstr>Claude Computer Use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溢伟 蒋</cp:lastModifiedBy>
  <cp:revision>3520</cp:revision>
  <cp:lastPrinted>2020-05-09T01:16:00Z</cp:lastPrinted>
  <dcterms:created xsi:type="dcterms:W3CDTF">2002-09-18T00:55:00Z</dcterms:created>
  <dcterms:modified xsi:type="dcterms:W3CDTF">2025-06-28T08:29:59Z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94B8C0FCFD5142B3817300765C57B4EA_12</vt:lpwstr>
  </property>
</Properties>
</file>